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sldSz cx="18288000" cy="10287000"/>
  <p:notesSz cx="6858000" cy="9144000"/>
  <p:embeddedFontLst>
    <p:embeddedFont>
      <p:font typeface="Antic Bold" panose="020B0604020202020204" charset="0"/>
      <p:regular r:id="rId26"/>
    </p:embeddedFont>
    <p:embeddedFont>
      <p:font typeface="Poppins" panose="00000500000000000000" pitchFamily="2" charset="0"/>
      <p:regular r:id="rId27"/>
    </p:embeddedFont>
    <p:embeddedFont>
      <p:font typeface="Poppins Bold" panose="020B0604020202020204" charset="0"/>
      <p:regular r:id="rId28"/>
    </p:embeddedFont>
    <p:embeddedFont>
      <p:font typeface="Poppins Bold Italics" panose="020B0604020202020204" charset="0"/>
      <p:regular r:id="rId29"/>
    </p:embeddedFont>
    <p:embeddedFont>
      <p:font typeface="Poppins Italics" panose="020B0604020202020204" charset="0"/>
      <p:regular r:id="rId30"/>
    </p:embeddedFont>
    <p:embeddedFont>
      <p:font typeface="The Seasons" panose="020B0604020202020204" charset="0"/>
      <p:regular r:id="rId31"/>
    </p:embeddedFont>
    <p:embeddedFont>
      <p:font typeface="The Seasons Bold" panose="020B0604020202020204" charset="0"/>
      <p:regular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>
        <p:scale>
          <a:sx n="50" d="100"/>
          <a:sy n="50" d="100"/>
        </p:scale>
        <p:origin x="946" y="8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sv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60.png"/><Relationship Id="rId3" Type="http://schemas.openxmlformats.org/officeDocument/2006/relationships/image" Target="../media/image3.svg"/><Relationship Id="rId7" Type="http://schemas.openxmlformats.org/officeDocument/2006/relationships/image" Target="../media/image13.svg"/><Relationship Id="rId12" Type="http://schemas.openxmlformats.org/officeDocument/2006/relationships/image" Target="../media/image5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58.png"/><Relationship Id="rId5" Type="http://schemas.openxmlformats.org/officeDocument/2006/relationships/image" Target="../media/image56.png"/><Relationship Id="rId10" Type="http://schemas.openxmlformats.org/officeDocument/2006/relationships/image" Target="../media/image57.png"/><Relationship Id="rId4" Type="http://schemas.openxmlformats.org/officeDocument/2006/relationships/image" Target="../media/image55.png"/><Relationship Id="rId9" Type="http://schemas.openxmlformats.org/officeDocument/2006/relationships/image" Target="../media/image15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13" Type="http://schemas.openxmlformats.org/officeDocument/2006/relationships/image" Target="../media/image66.png"/><Relationship Id="rId3" Type="http://schemas.openxmlformats.org/officeDocument/2006/relationships/image" Target="../media/image3.svg"/><Relationship Id="rId7" Type="http://schemas.openxmlformats.org/officeDocument/2006/relationships/image" Target="../media/image12.png"/><Relationship Id="rId12" Type="http://schemas.openxmlformats.org/officeDocument/2006/relationships/image" Target="../media/image65.png"/><Relationship Id="rId2" Type="http://schemas.openxmlformats.org/officeDocument/2006/relationships/image" Target="../media/image2.png"/><Relationship Id="rId16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11" Type="http://schemas.openxmlformats.org/officeDocument/2006/relationships/image" Target="../media/image64.png"/><Relationship Id="rId5" Type="http://schemas.openxmlformats.org/officeDocument/2006/relationships/image" Target="../media/image62.png"/><Relationship Id="rId15" Type="http://schemas.openxmlformats.org/officeDocument/2006/relationships/image" Target="../media/image68.png"/><Relationship Id="rId10" Type="http://schemas.openxmlformats.org/officeDocument/2006/relationships/image" Target="../media/image15.svg"/><Relationship Id="rId4" Type="http://schemas.openxmlformats.org/officeDocument/2006/relationships/image" Target="../media/image61.png"/><Relationship Id="rId9" Type="http://schemas.openxmlformats.org/officeDocument/2006/relationships/image" Target="../media/image14.png"/><Relationship Id="rId14" Type="http://schemas.openxmlformats.org/officeDocument/2006/relationships/image" Target="../media/image6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svg"/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svg"/><Relationship Id="rId5" Type="http://schemas.openxmlformats.org/officeDocument/2006/relationships/image" Target="../media/image73.png"/><Relationship Id="rId4" Type="http://schemas.openxmlformats.org/officeDocument/2006/relationships/image" Target="../media/image72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sv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9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sv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13" Type="http://schemas.openxmlformats.org/officeDocument/2006/relationships/image" Target="../media/image18.png"/><Relationship Id="rId3" Type="http://schemas.openxmlformats.org/officeDocument/2006/relationships/image" Target="../media/image3.sv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image" Target="../media/image2.png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10" Type="http://schemas.openxmlformats.org/officeDocument/2006/relationships/image" Target="../media/image15.sv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13" Type="http://schemas.openxmlformats.org/officeDocument/2006/relationships/image" Target="../media/image27.png"/><Relationship Id="rId3" Type="http://schemas.openxmlformats.org/officeDocument/2006/relationships/image" Target="../media/image3.svg"/><Relationship Id="rId7" Type="http://schemas.openxmlformats.org/officeDocument/2006/relationships/image" Target="../media/image12.png"/><Relationship Id="rId12" Type="http://schemas.openxmlformats.org/officeDocument/2006/relationships/image" Target="../media/image26.png"/><Relationship Id="rId2" Type="http://schemas.openxmlformats.org/officeDocument/2006/relationships/image" Target="../media/image2.png"/><Relationship Id="rId16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11" Type="http://schemas.openxmlformats.org/officeDocument/2006/relationships/image" Target="../media/image25.png"/><Relationship Id="rId5" Type="http://schemas.openxmlformats.org/officeDocument/2006/relationships/image" Target="../media/image23.png"/><Relationship Id="rId15" Type="http://schemas.openxmlformats.org/officeDocument/2006/relationships/image" Target="../media/image29.png"/><Relationship Id="rId10" Type="http://schemas.openxmlformats.org/officeDocument/2006/relationships/image" Target="../media/image15.svg"/><Relationship Id="rId4" Type="http://schemas.openxmlformats.org/officeDocument/2006/relationships/image" Target="../media/image22.png"/><Relationship Id="rId9" Type="http://schemas.openxmlformats.org/officeDocument/2006/relationships/image" Target="../media/image14.png"/><Relationship Id="rId14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2671762" y="2901984"/>
            <a:ext cx="12944475" cy="4483032"/>
            <a:chOff x="0" y="0"/>
            <a:chExt cx="3409244" cy="118071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409245" cy="1180716"/>
            </a:xfrm>
            <a:custGeom>
              <a:avLst/>
              <a:gdLst/>
              <a:ahLst/>
              <a:cxnLst/>
              <a:rect l="l" t="t" r="r" b="b"/>
              <a:pathLst>
                <a:path w="3409245" h="1180716">
                  <a:moveTo>
                    <a:pt x="0" y="0"/>
                  </a:moveTo>
                  <a:lnTo>
                    <a:pt x="3409245" y="0"/>
                  </a:lnTo>
                  <a:lnTo>
                    <a:pt x="3409245" y="1180716"/>
                  </a:lnTo>
                  <a:lnTo>
                    <a:pt x="0" y="1180716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3409244" cy="12378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716020" y="3604418"/>
            <a:ext cx="14855961" cy="11465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454"/>
              </a:lnSpc>
            </a:pPr>
            <a:r>
              <a:rPr lang="en-US" sz="7237">
                <a:solidFill>
                  <a:srgbClr val="FFFFFF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 HOTEL HOSPITALITY  PROJECT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783172" y="5360040"/>
            <a:ext cx="10721655" cy="4508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02"/>
              </a:lnSpc>
            </a:pPr>
            <a:r>
              <a:rPr lang="en-US" sz="2644" spc="714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BY-PRATHAMESH GUJJA</a:t>
            </a:r>
          </a:p>
        </p:txBody>
      </p:sp>
      <p:sp>
        <p:nvSpPr>
          <p:cNvPr id="8" name="AutoShape 8"/>
          <p:cNvSpPr/>
          <p:nvPr/>
        </p:nvSpPr>
        <p:spPr>
          <a:xfrm flipV="1">
            <a:off x="3347594" y="1636439"/>
            <a:ext cx="2824451" cy="1988766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AutoShape 9"/>
          <p:cNvSpPr/>
          <p:nvPr/>
        </p:nvSpPr>
        <p:spPr>
          <a:xfrm flipV="1">
            <a:off x="12164391" y="6512618"/>
            <a:ext cx="2824451" cy="1988766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665750" y="-390004"/>
            <a:ext cx="8974741" cy="12498013"/>
            <a:chOff x="0" y="0"/>
            <a:chExt cx="2363718" cy="329165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63718" cy="3291658"/>
            </a:xfrm>
            <a:custGeom>
              <a:avLst/>
              <a:gdLst/>
              <a:ahLst/>
              <a:cxnLst/>
              <a:rect l="l" t="t" r="r" b="b"/>
              <a:pathLst>
                <a:path w="2363718" h="3291658">
                  <a:moveTo>
                    <a:pt x="0" y="0"/>
                  </a:moveTo>
                  <a:lnTo>
                    <a:pt x="2363718" y="0"/>
                  </a:lnTo>
                  <a:lnTo>
                    <a:pt x="2363718" y="3291658"/>
                  </a:lnTo>
                  <a:lnTo>
                    <a:pt x="0" y="3291658"/>
                  </a:lnTo>
                  <a:close/>
                </a:path>
              </a:pathLst>
            </a:custGeom>
            <a:solidFill>
              <a:srgbClr val="B99367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2363718" cy="33488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6749484" y="0"/>
            <a:ext cx="1538516" cy="538623"/>
            <a:chOff x="0" y="0"/>
            <a:chExt cx="405206" cy="14185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05206" cy="141859"/>
            </a:xfrm>
            <a:custGeom>
              <a:avLst/>
              <a:gdLst/>
              <a:ahLst/>
              <a:cxnLst/>
              <a:rect l="l" t="t" r="r" b="b"/>
              <a:pathLst>
                <a:path w="405206" h="141859">
                  <a:moveTo>
                    <a:pt x="0" y="0"/>
                  </a:moveTo>
                  <a:lnTo>
                    <a:pt x="405206" y="0"/>
                  </a:lnTo>
                  <a:lnTo>
                    <a:pt x="405206" y="141859"/>
                  </a:lnTo>
                  <a:lnTo>
                    <a:pt x="0" y="141859"/>
                  </a:lnTo>
                  <a:close/>
                </a:path>
              </a:pathLst>
            </a:custGeom>
            <a:solidFill>
              <a:srgbClr val="443023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405206" cy="1990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-10800000">
            <a:off x="9399685" y="-347721"/>
            <a:ext cx="532129" cy="2941746"/>
            <a:chOff x="0" y="0"/>
            <a:chExt cx="140149" cy="77478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40149" cy="774781"/>
            </a:xfrm>
            <a:custGeom>
              <a:avLst/>
              <a:gdLst/>
              <a:ahLst/>
              <a:cxnLst/>
              <a:rect l="l" t="t" r="r" b="b"/>
              <a:pathLst>
                <a:path w="140149" h="774781">
                  <a:moveTo>
                    <a:pt x="0" y="0"/>
                  </a:moveTo>
                  <a:lnTo>
                    <a:pt x="140149" y="0"/>
                  </a:lnTo>
                  <a:lnTo>
                    <a:pt x="140149" y="774781"/>
                  </a:lnTo>
                  <a:lnTo>
                    <a:pt x="0" y="774781"/>
                  </a:lnTo>
                  <a:close/>
                </a:path>
              </a:pathLst>
            </a:custGeom>
            <a:solidFill>
              <a:srgbClr val="443023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140149" cy="8319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 rot="-10800000">
            <a:off x="17755871" y="8312002"/>
            <a:ext cx="532129" cy="2941746"/>
            <a:chOff x="0" y="0"/>
            <a:chExt cx="140149" cy="774781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40149" cy="774781"/>
            </a:xfrm>
            <a:custGeom>
              <a:avLst/>
              <a:gdLst/>
              <a:ahLst/>
              <a:cxnLst/>
              <a:rect l="l" t="t" r="r" b="b"/>
              <a:pathLst>
                <a:path w="140149" h="774781">
                  <a:moveTo>
                    <a:pt x="0" y="0"/>
                  </a:moveTo>
                  <a:lnTo>
                    <a:pt x="140149" y="0"/>
                  </a:lnTo>
                  <a:lnTo>
                    <a:pt x="140149" y="774781"/>
                  </a:lnTo>
                  <a:lnTo>
                    <a:pt x="0" y="774781"/>
                  </a:lnTo>
                  <a:close/>
                </a:path>
              </a:pathLst>
            </a:custGeom>
            <a:solidFill>
              <a:srgbClr val="382D07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57150"/>
              <a:ext cx="140149" cy="8319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7600950" y="3450502"/>
            <a:ext cx="2679261" cy="1975875"/>
            <a:chOff x="0" y="0"/>
            <a:chExt cx="705649" cy="520395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705649" cy="520395"/>
            </a:xfrm>
            <a:custGeom>
              <a:avLst/>
              <a:gdLst/>
              <a:ahLst/>
              <a:cxnLst/>
              <a:rect l="l" t="t" r="r" b="b"/>
              <a:pathLst>
                <a:path w="705649" h="520395">
                  <a:moveTo>
                    <a:pt x="705649" y="260198"/>
                  </a:moveTo>
                  <a:lnTo>
                    <a:pt x="299249" y="0"/>
                  </a:lnTo>
                  <a:lnTo>
                    <a:pt x="299249" y="203200"/>
                  </a:lnTo>
                  <a:lnTo>
                    <a:pt x="0" y="203200"/>
                  </a:lnTo>
                  <a:lnTo>
                    <a:pt x="0" y="317195"/>
                  </a:lnTo>
                  <a:lnTo>
                    <a:pt x="299249" y="317195"/>
                  </a:lnTo>
                  <a:lnTo>
                    <a:pt x="299249" y="520395"/>
                  </a:lnTo>
                  <a:lnTo>
                    <a:pt x="705649" y="260198"/>
                  </a:lnTo>
                  <a:close/>
                </a:path>
              </a:pathLst>
            </a:custGeom>
            <a:solidFill>
              <a:srgbClr val="443023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146050"/>
              <a:ext cx="604049" cy="1711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aphicFrame>
        <p:nvGraphicFramePr>
          <p:cNvPr id="17" name="Table 17"/>
          <p:cNvGraphicFramePr>
            <a:graphicFrameLocks noGrp="1"/>
          </p:cNvGraphicFramePr>
          <p:nvPr/>
        </p:nvGraphicFramePr>
        <p:xfrm>
          <a:off x="0" y="54665"/>
          <a:ext cx="9291438" cy="1094677"/>
        </p:xfrm>
        <a:graphic>
          <a:graphicData uri="http://schemas.openxmlformats.org/drawingml/2006/table">
            <a:tbl>
              <a:tblPr/>
              <a:tblGrid>
                <a:gridCol w="92914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96184">
                <a:tc>
                  <a:txBody>
                    <a:bodyPr/>
                    <a:lstStyle/>
                    <a:p>
                      <a:pPr algn="l">
                        <a:lnSpc>
                          <a:spcPts val="6020"/>
                        </a:lnSpc>
                        <a:defRPr/>
                      </a:pPr>
                      <a:r>
                        <a:rPr lang="en-US" sz="4300">
                          <a:solidFill>
                            <a:srgbClr val="000000"/>
                          </a:solidFill>
                          <a:latin typeface="The Seasons"/>
                          <a:ea typeface="The Seasons"/>
                          <a:cs typeface="The Seasons"/>
                          <a:sym typeface="The Seasons"/>
                        </a:rPr>
                        <a:t>Split of booking % by platforms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8" name="Freeform 18"/>
          <p:cNvSpPr/>
          <p:nvPr/>
        </p:nvSpPr>
        <p:spPr>
          <a:xfrm>
            <a:off x="278960" y="1909723"/>
            <a:ext cx="7321990" cy="3516655"/>
          </a:xfrm>
          <a:custGeom>
            <a:avLst/>
            <a:gdLst/>
            <a:ahLst/>
            <a:cxnLst/>
            <a:rect l="l" t="t" r="r" b="b"/>
            <a:pathLst>
              <a:path w="7321990" h="3516655">
                <a:moveTo>
                  <a:pt x="0" y="0"/>
                </a:moveTo>
                <a:lnTo>
                  <a:pt x="7321990" y="0"/>
                </a:lnTo>
                <a:lnTo>
                  <a:pt x="7321990" y="3516654"/>
                </a:lnTo>
                <a:lnTo>
                  <a:pt x="0" y="35166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685835" y="5683552"/>
            <a:ext cx="6915115" cy="4535945"/>
          </a:xfrm>
          <a:custGeom>
            <a:avLst/>
            <a:gdLst/>
            <a:ahLst/>
            <a:cxnLst/>
            <a:rect l="l" t="t" r="r" b="b"/>
            <a:pathLst>
              <a:path w="6915115" h="4535945">
                <a:moveTo>
                  <a:pt x="0" y="0"/>
                </a:moveTo>
                <a:lnTo>
                  <a:pt x="6915115" y="0"/>
                </a:lnTo>
                <a:lnTo>
                  <a:pt x="6915115" y="4535945"/>
                </a:lnTo>
                <a:lnTo>
                  <a:pt x="0" y="45359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6085" r="-2359"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10443476" y="2142782"/>
            <a:ext cx="7419289" cy="5876246"/>
          </a:xfrm>
          <a:custGeom>
            <a:avLst/>
            <a:gdLst/>
            <a:ahLst/>
            <a:cxnLst/>
            <a:rect l="l" t="t" r="r" b="b"/>
            <a:pathLst>
              <a:path w="7419289" h="5876246">
                <a:moveTo>
                  <a:pt x="0" y="0"/>
                </a:moveTo>
                <a:lnTo>
                  <a:pt x="7419289" y="0"/>
                </a:lnTo>
                <a:lnTo>
                  <a:pt x="7419289" y="5876246"/>
                </a:lnTo>
                <a:lnTo>
                  <a:pt x="0" y="587624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21" name="TextBox 21"/>
          <p:cNvSpPr txBox="1"/>
          <p:nvPr/>
        </p:nvSpPr>
        <p:spPr>
          <a:xfrm>
            <a:off x="10398540" y="318457"/>
            <a:ext cx="4020694" cy="4689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33"/>
              </a:lnSpc>
            </a:pPr>
            <a:r>
              <a:rPr lang="en-US" sz="3271">
                <a:solidFill>
                  <a:srgbClr val="3D3789"/>
                </a:solidFill>
                <a:latin typeface="Antic Bold"/>
                <a:ea typeface="Antic Bold"/>
                <a:cs typeface="Antic Bold"/>
                <a:sym typeface="Antic Bold"/>
              </a:rPr>
              <a:t>Power BI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253263" y="1753370"/>
            <a:ext cx="13645358" cy="8273952"/>
            <a:chOff x="0" y="0"/>
            <a:chExt cx="3593839" cy="217914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593839" cy="2179148"/>
            </a:xfrm>
            <a:custGeom>
              <a:avLst/>
              <a:gdLst/>
              <a:ahLst/>
              <a:cxnLst/>
              <a:rect l="l" t="t" r="r" b="b"/>
              <a:pathLst>
                <a:path w="3593839" h="2179148">
                  <a:moveTo>
                    <a:pt x="0" y="0"/>
                  </a:moveTo>
                  <a:lnTo>
                    <a:pt x="3593839" y="0"/>
                  </a:lnTo>
                  <a:lnTo>
                    <a:pt x="3593839" y="2179148"/>
                  </a:lnTo>
                  <a:lnTo>
                    <a:pt x="0" y="2179148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3593839" cy="22362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6727171" y="690093"/>
            <a:ext cx="532129" cy="13065903"/>
            <a:chOff x="0" y="0"/>
            <a:chExt cx="140149" cy="344122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40149" cy="3441226"/>
            </a:xfrm>
            <a:custGeom>
              <a:avLst/>
              <a:gdLst/>
              <a:ahLst/>
              <a:cxnLst/>
              <a:rect l="l" t="t" r="r" b="b"/>
              <a:pathLst>
                <a:path w="140149" h="3441226">
                  <a:moveTo>
                    <a:pt x="0" y="0"/>
                  </a:moveTo>
                  <a:lnTo>
                    <a:pt x="140149" y="0"/>
                  </a:lnTo>
                  <a:lnTo>
                    <a:pt x="140149" y="3441226"/>
                  </a:lnTo>
                  <a:lnTo>
                    <a:pt x="0" y="3441226"/>
                  </a:lnTo>
                  <a:close/>
                </a:path>
              </a:pathLst>
            </a:custGeom>
            <a:solidFill>
              <a:srgbClr val="8D6F22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140149" cy="34983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5188654" y="683731"/>
            <a:ext cx="1538516" cy="538623"/>
            <a:chOff x="0" y="0"/>
            <a:chExt cx="405206" cy="14185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05206" cy="141859"/>
            </a:xfrm>
            <a:custGeom>
              <a:avLst/>
              <a:gdLst/>
              <a:ahLst/>
              <a:cxnLst/>
              <a:rect l="l" t="t" r="r" b="b"/>
              <a:pathLst>
                <a:path w="405206" h="141859">
                  <a:moveTo>
                    <a:pt x="0" y="0"/>
                  </a:moveTo>
                  <a:lnTo>
                    <a:pt x="405206" y="0"/>
                  </a:lnTo>
                  <a:lnTo>
                    <a:pt x="405206" y="141859"/>
                  </a:lnTo>
                  <a:lnTo>
                    <a:pt x="0" y="141859"/>
                  </a:lnTo>
                  <a:close/>
                </a:path>
              </a:pathLst>
            </a:custGeom>
            <a:solidFill>
              <a:srgbClr val="8D6F22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405206" cy="1990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1028700" y="1085276"/>
            <a:ext cx="411492" cy="274157"/>
          </a:xfrm>
          <a:custGeom>
            <a:avLst/>
            <a:gdLst/>
            <a:ahLst/>
            <a:cxnLst/>
            <a:rect l="l" t="t" r="r" b="b"/>
            <a:pathLst>
              <a:path w="411492" h="274157">
                <a:moveTo>
                  <a:pt x="0" y="0"/>
                </a:moveTo>
                <a:lnTo>
                  <a:pt x="411492" y="0"/>
                </a:lnTo>
                <a:lnTo>
                  <a:pt x="411492" y="274156"/>
                </a:lnTo>
                <a:lnTo>
                  <a:pt x="0" y="2741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4684340" y="2681817"/>
            <a:ext cx="8417020" cy="5739081"/>
          </a:xfrm>
          <a:custGeom>
            <a:avLst/>
            <a:gdLst/>
            <a:ahLst/>
            <a:cxnLst/>
            <a:rect l="l" t="t" r="r" b="b"/>
            <a:pathLst>
              <a:path w="8417020" h="5739081">
                <a:moveTo>
                  <a:pt x="0" y="0"/>
                </a:moveTo>
                <a:lnTo>
                  <a:pt x="8417020" y="0"/>
                </a:lnTo>
                <a:lnTo>
                  <a:pt x="8417020" y="5739081"/>
                </a:lnTo>
                <a:lnTo>
                  <a:pt x="0" y="573908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266850" y="171086"/>
            <a:ext cx="13779321" cy="682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11"/>
              </a:lnSpc>
            </a:pPr>
            <a:r>
              <a:rPr lang="en-US" sz="4177">
                <a:solidFill>
                  <a:srgbClr val="8D6F22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Show WOW tend fro occupancy % &amp; Total Revenue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686987" y="1009650"/>
            <a:ext cx="2671067" cy="4063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21"/>
              </a:lnSpc>
            </a:pPr>
            <a:r>
              <a:rPr lang="en-US" sz="2520">
                <a:solidFill>
                  <a:srgbClr val="FFFFFF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Larana Hotel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951875" y="877385"/>
            <a:ext cx="532129" cy="13065903"/>
            <a:chOff x="0" y="0"/>
            <a:chExt cx="140149" cy="3441226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40149" cy="3441226"/>
            </a:xfrm>
            <a:custGeom>
              <a:avLst/>
              <a:gdLst/>
              <a:ahLst/>
              <a:cxnLst/>
              <a:rect l="l" t="t" r="r" b="b"/>
              <a:pathLst>
                <a:path w="140149" h="3441226">
                  <a:moveTo>
                    <a:pt x="0" y="0"/>
                  </a:moveTo>
                  <a:lnTo>
                    <a:pt x="140149" y="0"/>
                  </a:lnTo>
                  <a:lnTo>
                    <a:pt x="140149" y="3441226"/>
                  </a:lnTo>
                  <a:lnTo>
                    <a:pt x="0" y="3441226"/>
                  </a:lnTo>
                  <a:close/>
                </a:path>
              </a:pathLst>
            </a:custGeom>
            <a:solidFill>
              <a:srgbClr val="8D6F22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57150"/>
              <a:ext cx="140149" cy="34983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484005" y="877385"/>
            <a:ext cx="1538516" cy="538623"/>
            <a:chOff x="0" y="0"/>
            <a:chExt cx="405206" cy="141859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405206" cy="141859"/>
            </a:xfrm>
            <a:custGeom>
              <a:avLst/>
              <a:gdLst/>
              <a:ahLst/>
              <a:cxnLst/>
              <a:rect l="l" t="t" r="r" b="b"/>
              <a:pathLst>
                <a:path w="405206" h="141859">
                  <a:moveTo>
                    <a:pt x="0" y="0"/>
                  </a:moveTo>
                  <a:lnTo>
                    <a:pt x="405206" y="0"/>
                  </a:lnTo>
                  <a:lnTo>
                    <a:pt x="405206" y="141859"/>
                  </a:lnTo>
                  <a:lnTo>
                    <a:pt x="0" y="141859"/>
                  </a:lnTo>
                  <a:close/>
                </a:path>
              </a:pathLst>
            </a:custGeom>
            <a:solidFill>
              <a:srgbClr val="8D6F22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57150"/>
              <a:ext cx="405206" cy="1990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665750" y="-390004"/>
            <a:ext cx="8974741" cy="12498013"/>
            <a:chOff x="0" y="0"/>
            <a:chExt cx="2363718" cy="329165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63718" cy="3291658"/>
            </a:xfrm>
            <a:custGeom>
              <a:avLst/>
              <a:gdLst/>
              <a:ahLst/>
              <a:cxnLst/>
              <a:rect l="l" t="t" r="r" b="b"/>
              <a:pathLst>
                <a:path w="2363718" h="3291658">
                  <a:moveTo>
                    <a:pt x="0" y="0"/>
                  </a:moveTo>
                  <a:lnTo>
                    <a:pt x="2363718" y="0"/>
                  </a:lnTo>
                  <a:lnTo>
                    <a:pt x="2363718" y="3291658"/>
                  </a:lnTo>
                  <a:lnTo>
                    <a:pt x="0" y="3291658"/>
                  </a:lnTo>
                  <a:close/>
                </a:path>
              </a:pathLst>
            </a:custGeom>
            <a:solidFill>
              <a:srgbClr val="B99367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2363718" cy="33488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6749484" y="0"/>
            <a:ext cx="1538516" cy="538623"/>
            <a:chOff x="0" y="0"/>
            <a:chExt cx="405206" cy="14185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05206" cy="141859"/>
            </a:xfrm>
            <a:custGeom>
              <a:avLst/>
              <a:gdLst/>
              <a:ahLst/>
              <a:cxnLst/>
              <a:rect l="l" t="t" r="r" b="b"/>
              <a:pathLst>
                <a:path w="405206" h="141859">
                  <a:moveTo>
                    <a:pt x="0" y="0"/>
                  </a:moveTo>
                  <a:lnTo>
                    <a:pt x="405206" y="0"/>
                  </a:lnTo>
                  <a:lnTo>
                    <a:pt x="405206" y="141859"/>
                  </a:lnTo>
                  <a:lnTo>
                    <a:pt x="0" y="141859"/>
                  </a:lnTo>
                  <a:close/>
                </a:path>
              </a:pathLst>
            </a:custGeom>
            <a:solidFill>
              <a:srgbClr val="443023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405206" cy="1990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-10800000">
            <a:off x="9399685" y="-347721"/>
            <a:ext cx="532129" cy="2941746"/>
            <a:chOff x="0" y="0"/>
            <a:chExt cx="140149" cy="77478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40149" cy="774781"/>
            </a:xfrm>
            <a:custGeom>
              <a:avLst/>
              <a:gdLst/>
              <a:ahLst/>
              <a:cxnLst/>
              <a:rect l="l" t="t" r="r" b="b"/>
              <a:pathLst>
                <a:path w="140149" h="774781">
                  <a:moveTo>
                    <a:pt x="0" y="0"/>
                  </a:moveTo>
                  <a:lnTo>
                    <a:pt x="140149" y="0"/>
                  </a:lnTo>
                  <a:lnTo>
                    <a:pt x="140149" y="774781"/>
                  </a:lnTo>
                  <a:lnTo>
                    <a:pt x="0" y="774781"/>
                  </a:lnTo>
                  <a:close/>
                </a:path>
              </a:pathLst>
            </a:custGeom>
            <a:solidFill>
              <a:srgbClr val="443023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140149" cy="8319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 rot="-10800000">
            <a:off x="17755871" y="8312002"/>
            <a:ext cx="532129" cy="2941746"/>
            <a:chOff x="0" y="0"/>
            <a:chExt cx="140149" cy="774781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40149" cy="774781"/>
            </a:xfrm>
            <a:custGeom>
              <a:avLst/>
              <a:gdLst/>
              <a:ahLst/>
              <a:cxnLst/>
              <a:rect l="l" t="t" r="r" b="b"/>
              <a:pathLst>
                <a:path w="140149" h="774781">
                  <a:moveTo>
                    <a:pt x="0" y="0"/>
                  </a:moveTo>
                  <a:lnTo>
                    <a:pt x="140149" y="0"/>
                  </a:lnTo>
                  <a:lnTo>
                    <a:pt x="140149" y="774781"/>
                  </a:lnTo>
                  <a:lnTo>
                    <a:pt x="0" y="774781"/>
                  </a:lnTo>
                  <a:close/>
                </a:path>
              </a:pathLst>
            </a:custGeom>
            <a:solidFill>
              <a:srgbClr val="382D07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57150"/>
              <a:ext cx="140149" cy="8319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8556001" y="3340295"/>
            <a:ext cx="2219498" cy="1721733"/>
            <a:chOff x="0" y="0"/>
            <a:chExt cx="584559" cy="45346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584559" cy="453460"/>
            </a:xfrm>
            <a:custGeom>
              <a:avLst/>
              <a:gdLst/>
              <a:ahLst/>
              <a:cxnLst/>
              <a:rect l="l" t="t" r="r" b="b"/>
              <a:pathLst>
                <a:path w="584559" h="453460">
                  <a:moveTo>
                    <a:pt x="584559" y="226730"/>
                  </a:moveTo>
                  <a:lnTo>
                    <a:pt x="178159" y="0"/>
                  </a:lnTo>
                  <a:lnTo>
                    <a:pt x="178159" y="203200"/>
                  </a:lnTo>
                  <a:lnTo>
                    <a:pt x="0" y="203200"/>
                  </a:lnTo>
                  <a:lnTo>
                    <a:pt x="0" y="250260"/>
                  </a:lnTo>
                  <a:lnTo>
                    <a:pt x="178159" y="250260"/>
                  </a:lnTo>
                  <a:lnTo>
                    <a:pt x="178159" y="453460"/>
                  </a:lnTo>
                  <a:lnTo>
                    <a:pt x="584559" y="226730"/>
                  </a:lnTo>
                  <a:close/>
                </a:path>
              </a:pathLst>
            </a:custGeom>
            <a:solidFill>
              <a:srgbClr val="443023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146050"/>
              <a:ext cx="482959" cy="1042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aphicFrame>
        <p:nvGraphicFramePr>
          <p:cNvPr id="17" name="Table 17"/>
          <p:cNvGraphicFramePr>
            <a:graphicFrameLocks noGrp="1"/>
          </p:cNvGraphicFramePr>
          <p:nvPr/>
        </p:nvGraphicFramePr>
        <p:xfrm>
          <a:off x="0" y="-180515"/>
          <a:ext cx="5668386" cy="1783334"/>
        </p:xfrm>
        <a:graphic>
          <a:graphicData uri="http://schemas.openxmlformats.org/drawingml/2006/table">
            <a:tbl>
              <a:tblPr/>
              <a:tblGrid>
                <a:gridCol w="56683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80561">
                <a:tc>
                  <a:txBody>
                    <a:bodyPr/>
                    <a:lstStyle/>
                    <a:p>
                      <a:pPr algn="l">
                        <a:lnSpc>
                          <a:spcPts val="5740"/>
                        </a:lnSpc>
                        <a:defRPr/>
                      </a:pPr>
                      <a:r>
                        <a:rPr lang="en-US" sz="4100">
                          <a:solidFill>
                            <a:srgbClr val="000000"/>
                          </a:solidFill>
                          <a:latin typeface="The Seasons"/>
                          <a:ea typeface="The Seasons"/>
                          <a:cs typeface="The Seasons"/>
                          <a:sym typeface="The Seasons"/>
                        </a:rPr>
                        <a:t>Citywise cancellation %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8" name="Freeform 18"/>
          <p:cNvSpPr/>
          <p:nvPr/>
        </p:nvSpPr>
        <p:spPr>
          <a:xfrm>
            <a:off x="154620" y="7144562"/>
            <a:ext cx="8785235" cy="3142438"/>
          </a:xfrm>
          <a:custGeom>
            <a:avLst/>
            <a:gdLst/>
            <a:ahLst/>
            <a:cxnLst/>
            <a:rect l="l" t="t" r="r" b="b"/>
            <a:pathLst>
              <a:path w="8785235" h="3142438">
                <a:moveTo>
                  <a:pt x="0" y="0"/>
                </a:moveTo>
                <a:lnTo>
                  <a:pt x="8785234" y="0"/>
                </a:lnTo>
                <a:lnTo>
                  <a:pt x="8785234" y="3142438"/>
                </a:lnTo>
                <a:lnTo>
                  <a:pt x="0" y="31424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315" r="-2315" b="-13701"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154620" y="1724391"/>
            <a:ext cx="8272412" cy="4953540"/>
          </a:xfrm>
          <a:custGeom>
            <a:avLst/>
            <a:gdLst/>
            <a:ahLst/>
            <a:cxnLst/>
            <a:rect l="l" t="t" r="r" b="b"/>
            <a:pathLst>
              <a:path w="8272412" h="4953540">
                <a:moveTo>
                  <a:pt x="0" y="0"/>
                </a:moveTo>
                <a:lnTo>
                  <a:pt x="8272412" y="0"/>
                </a:lnTo>
                <a:lnTo>
                  <a:pt x="8272412" y="4953540"/>
                </a:lnTo>
                <a:lnTo>
                  <a:pt x="0" y="49535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10775499" y="2193643"/>
            <a:ext cx="7120767" cy="5337874"/>
          </a:xfrm>
          <a:custGeom>
            <a:avLst/>
            <a:gdLst/>
            <a:ahLst/>
            <a:cxnLst/>
            <a:rect l="l" t="t" r="r" b="b"/>
            <a:pathLst>
              <a:path w="7120767" h="5337874">
                <a:moveTo>
                  <a:pt x="0" y="0"/>
                </a:moveTo>
                <a:lnTo>
                  <a:pt x="7120767" y="0"/>
                </a:lnTo>
                <a:lnTo>
                  <a:pt x="7120767" y="5337874"/>
                </a:lnTo>
                <a:lnTo>
                  <a:pt x="0" y="533787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</p:sp>
      <p:sp>
        <p:nvSpPr>
          <p:cNvPr id="21" name="TextBox 21"/>
          <p:cNvSpPr txBox="1"/>
          <p:nvPr/>
        </p:nvSpPr>
        <p:spPr>
          <a:xfrm>
            <a:off x="10398540" y="318457"/>
            <a:ext cx="4020694" cy="4689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33"/>
              </a:lnSpc>
            </a:pPr>
            <a:r>
              <a:rPr lang="en-US" sz="3271">
                <a:solidFill>
                  <a:srgbClr val="3D3789"/>
                </a:solidFill>
                <a:latin typeface="Antic Bold"/>
                <a:ea typeface="Antic Bold"/>
                <a:cs typeface="Antic Bold"/>
                <a:sym typeface="Antic Bold"/>
              </a:rPr>
              <a:t>Power BI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665750" y="-390004"/>
            <a:ext cx="8974741" cy="12498013"/>
            <a:chOff x="0" y="0"/>
            <a:chExt cx="2363718" cy="329165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63718" cy="3291658"/>
            </a:xfrm>
            <a:custGeom>
              <a:avLst/>
              <a:gdLst/>
              <a:ahLst/>
              <a:cxnLst/>
              <a:rect l="l" t="t" r="r" b="b"/>
              <a:pathLst>
                <a:path w="2363718" h="3291658">
                  <a:moveTo>
                    <a:pt x="0" y="0"/>
                  </a:moveTo>
                  <a:lnTo>
                    <a:pt x="2363718" y="0"/>
                  </a:lnTo>
                  <a:lnTo>
                    <a:pt x="2363718" y="3291658"/>
                  </a:lnTo>
                  <a:lnTo>
                    <a:pt x="0" y="3291658"/>
                  </a:lnTo>
                  <a:close/>
                </a:path>
              </a:pathLst>
            </a:custGeom>
            <a:solidFill>
              <a:srgbClr val="B99367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2363718" cy="33488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6749484" y="0"/>
            <a:ext cx="1538516" cy="538623"/>
            <a:chOff x="0" y="0"/>
            <a:chExt cx="405206" cy="14185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05206" cy="141859"/>
            </a:xfrm>
            <a:custGeom>
              <a:avLst/>
              <a:gdLst/>
              <a:ahLst/>
              <a:cxnLst/>
              <a:rect l="l" t="t" r="r" b="b"/>
              <a:pathLst>
                <a:path w="405206" h="141859">
                  <a:moveTo>
                    <a:pt x="0" y="0"/>
                  </a:moveTo>
                  <a:lnTo>
                    <a:pt x="405206" y="0"/>
                  </a:lnTo>
                  <a:lnTo>
                    <a:pt x="405206" y="141859"/>
                  </a:lnTo>
                  <a:lnTo>
                    <a:pt x="0" y="141859"/>
                  </a:lnTo>
                  <a:close/>
                </a:path>
              </a:pathLst>
            </a:custGeom>
            <a:solidFill>
              <a:srgbClr val="443023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405206" cy="1990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-10800000">
            <a:off x="9399685" y="-347721"/>
            <a:ext cx="532129" cy="2941746"/>
            <a:chOff x="0" y="0"/>
            <a:chExt cx="140149" cy="77478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40149" cy="774781"/>
            </a:xfrm>
            <a:custGeom>
              <a:avLst/>
              <a:gdLst/>
              <a:ahLst/>
              <a:cxnLst/>
              <a:rect l="l" t="t" r="r" b="b"/>
              <a:pathLst>
                <a:path w="140149" h="774781">
                  <a:moveTo>
                    <a:pt x="0" y="0"/>
                  </a:moveTo>
                  <a:lnTo>
                    <a:pt x="140149" y="0"/>
                  </a:lnTo>
                  <a:lnTo>
                    <a:pt x="140149" y="774781"/>
                  </a:lnTo>
                  <a:lnTo>
                    <a:pt x="0" y="774781"/>
                  </a:lnTo>
                  <a:close/>
                </a:path>
              </a:pathLst>
            </a:custGeom>
            <a:solidFill>
              <a:srgbClr val="443023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140149" cy="8319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 rot="-10800000">
            <a:off x="17755871" y="8312002"/>
            <a:ext cx="532129" cy="2941746"/>
            <a:chOff x="0" y="0"/>
            <a:chExt cx="140149" cy="774781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40149" cy="774781"/>
            </a:xfrm>
            <a:custGeom>
              <a:avLst/>
              <a:gdLst/>
              <a:ahLst/>
              <a:cxnLst/>
              <a:rect l="l" t="t" r="r" b="b"/>
              <a:pathLst>
                <a:path w="140149" h="774781">
                  <a:moveTo>
                    <a:pt x="0" y="0"/>
                  </a:moveTo>
                  <a:lnTo>
                    <a:pt x="140149" y="0"/>
                  </a:lnTo>
                  <a:lnTo>
                    <a:pt x="140149" y="774781"/>
                  </a:lnTo>
                  <a:lnTo>
                    <a:pt x="0" y="774781"/>
                  </a:lnTo>
                  <a:close/>
                </a:path>
              </a:pathLst>
            </a:custGeom>
            <a:solidFill>
              <a:srgbClr val="382D07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57150"/>
              <a:ext cx="140149" cy="8319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8556001" y="3340295"/>
            <a:ext cx="2219498" cy="1721733"/>
            <a:chOff x="0" y="0"/>
            <a:chExt cx="584559" cy="45346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584559" cy="453460"/>
            </a:xfrm>
            <a:custGeom>
              <a:avLst/>
              <a:gdLst/>
              <a:ahLst/>
              <a:cxnLst/>
              <a:rect l="l" t="t" r="r" b="b"/>
              <a:pathLst>
                <a:path w="584559" h="453460">
                  <a:moveTo>
                    <a:pt x="584559" y="226730"/>
                  </a:moveTo>
                  <a:lnTo>
                    <a:pt x="178159" y="0"/>
                  </a:lnTo>
                  <a:lnTo>
                    <a:pt x="178159" y="203200"/>
                  </a:lnTo>
                  <a:lnTo>
                    <a:pt x="0" y="203200"/>
                  </a:lnTo>
                  <a:lnTo>
                    <a:pt x="0" y="250260"/>
                  </a:lnTo>
                  <a:lnTo>
                    <a:pt x="178159" y="250260"/>
                  </a:lnTo>
                  <a:lnTo>
                    <a:pt x="178159" y="453460"/>
                  </a:lnTo>
                  <a:lnTo>
                    <a:pt x="584559" y="226730"/>
                  </a:lnTo>
                  <a:close/>
                </a:path>
              </a:pathLst>
            </a:custGeom>
            <a:solidFill>
              <a:srgbClr val="443023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146050"/>
              <a:ext cx="482959" cy="1042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aphicFrame>
        <p:nvGraphicFramePr>
          <p:cNvPr id="17" name="Table 17"/>
          <p:cNvGraphicFramePr>
            <a:graphicFrameLocks noGrp="1"/>
          </p:cNvGraphicFramePr>
          <p:nvPr/>
        </p:nvGraphicFramePr>
        <p:xfrm>
          <a:off x="0" y="0"/>
          <a:ext cx="10107940" cy="893064"/>
        </p:xfrm>
        <a:graphic>
          <a:graphicData uri="http://schemas.openxmlformats.org/drawingml/2006/table">
            <a:tbl>
              <a:tblPr/>
              <a:tblGrid>
                <a:gridCol w="101079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>
                        <a:lnSpc>
                          <a:spcPts val="4340"/>
                        </a:lnSpc>
                        <a:defRPr/>
                      </a:pPr>
                      <a:r>
                        <a:rPr lang="en-US" sz="3100">
                          <a:solidFill>
                            <a:srgbClr val="000000"/>
                          </a:solidFill>
                          <a:latin typeface="The Seasons"/>
                          <a:ea typeface="The Seasons"/>
                          <a:cs typeface="The Seasons"/>
                          <a:sym typeface="The Seasons"/>
                        </a:rPr>
                        <a:t>Popular room types  according to no of bookings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8" name="Freeform 18"/>
          <p:cNvSpPr/>
          <p:nvPr/>
        </p:nvSpPr>
        <p:spPr>
          <a:xfrm>
            <a:off x="0" y="1795318"/>
            <a:ext cx="8269056" cy="4063684"/>
          </a:xfrm>
          <a:custGeom>
            <a:avLst/>
            <a:gdLst/>
            <a:ahLst/>
            <a:cxnLst/>
            <a:rect l="l" t="t" r="r" b="b"/>
            <a:pathLst>
              <a:path w="8269056" h="4063684">
                <a:moveTo>
                  <a:pt x="0" y="0"/>
                </a:moveTo>
                <a:lnTo>
                  <a:pt x="8269056" y="0"/>
                </a:lnTo>
                <a:lnTo>
                  <a:pt x="8269056" y="4063685"/>
                </a:lnTo>
                <a:lnTo>
                  <a:pt x="0" y="40636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12651"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245125" y="6344778"/>
            <a:ext cx="9154560" cy="3338317"/>
          </a:xfrm>
          <a:custGeom>
            <a:avLst/>
            <a:gdLst/>
            <a:ahLst/>
            <a:cxnLst/>
            <a:rect l="l" t="t" r="r" b="b"/>
            <a:pathLst>
              <a:path w="9154560" h="3338317">
                <a:moveTo>
                  <a:pt x="0" y="0"/>
                </a:moveTo>
                <a:lnTo>
                  <a:pt x="9154560" y="0"/>
                </a:lnTo>
                <a:lnTo>
                  <a:pt x="9154560" y="3338316"/>
                </a:lnTo>
                <a:lnTo>
                  <a:pt x="0" y="333831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21" name="TextBox 21"/>
          <p:cNvSpPr txBox="1"/>
          <p:nvPr/>
        </p:nvSpPr>
        <p:spPr>
          <a:xfrm>
            <a:off x="10398540" y="318457"/>
            <a:ext cx="4020694" cy="4689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33"/>
              </a:lnSpc>
            </a:pPr>
            <a:r>
              <a:rPr lang="en-US" sz="3271">
                <a:solidFill>
                  <a:srgbClr val="3D3789"/>
                </a:solidFill>
                <a:latin typeface="Antic Bold"/>
                <a:ea typeface="Antic Bold"/>
                <a:cs typeface="Antic Bold"/>
                <a:sym typeface="Antic Bold"/>
              </a:rPr>
              <a:t>Power BI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7539AEE6-9620-96B2-6293-AEA57C3146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96379" y="1795318"/>
            <a:ext cx="6959492" cy="6015182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028198" y="1209358"/>
            <a:ext cx="4438545" cy="10182425"/>
            <a:chOff x="0" y="0"/>
            <a:chExt cx="1168999" cy="268179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68999" cy="2681791"/>
            </a:xfrm>
            <a:custGeom>
              <a:avLst/>
              <a:gdLst/>
              <a:ahLst/>
              <a:cxnLst/>
              <a:rect l="l" t="t" r="r" b="b"/>
              <a:pathLst>
                <a:path w="1168999" h="2681791">
                  <a:moveTo>
                    <a:pt x="0" y="0"/>
                  </a:moveTo>
                  <a:lnTo>
                    <a:pt x="1168999" y="0"/>
                  </a:lnTo>
                  <a:lnTo>
                    <a:pt x="1168999" y="2681791"/>
                  </a:lnTo>
                  <a:lnTo>
                    <a:pt x="0" y="2681791"/>
                  </a:lnTo>
                  <a:close/>
                </a:path>
              </a:pathLst>
            </a:custGeom>
            <a:solidFill>
              <a:srgbClr val="B9BAB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1168999" cy="27389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1209358"/>
            <a:ext cx="1974898" cy="538623"/>
            <a:chOff x="0" y="0"/>
            <a:chExt cx="520138" cy="14185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20138" cy="141859"/>
            </a:xfrm>
            <a:custGeom>
              <a:avLst/>
              <a:gdLst/>
              <a:ahLst/>
              <a:cxnLst/>
              <a:rect l="l" t="t" r="r" b="b"/>
              <a:pathLst>
                <a:path w="520138" h="141859">
                  <a:moveTo>
                    <a:pt x="0" y="0"/>
                  </a:moveTo>
                  <a:lnTo>
                    <a:pt x="520138" y="0"/>
                  </a:lnTo>
                  <a:lnTo>
                    <a:pt x="520138" y="141859"/>
                  </a:lnTo>
                  <a:lnTo>
                    <a:pt x="0" y="141859"/>
                  </a:lnTo>
                  <a:close/>
                </a:path>
              </a:pathLst>
            </a:custGeom>
            <a:solidFill>
              <a:srgbClr val="8D6F22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520138" cy="1990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6889711" y="9258300"/>
            <a:ext cx="348469" cy="382551"/>
          </a:xfrm>
          <a:custGeom>
            <a:avLst/>
            <a:gdLst/>
            <a:ahLst/>
            <a:cxnLst/>
            <a:rect l="l" t="t" r="r" b="b"/>
            <a:pathLst>
              <a:path w="348469" h="382551">
                <a:moveTo>
                  <a:pt x="0" y="0"/>
                </a:moveTo>
                <a:lnTo>
                  <a:pt x="348469" y="0"/>
                </a:lnTo>
                <a:lnTo>
                  <a:pt x="348469" y="382551"/>
                </a:lnTo>
                <a:lnTo>
                  <a:pt x="0" y="3825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7635698" y="2267992"/>
            <a:ext cx="3509673" cy="1769129"/>
            <a:chOff x="0" y="0"/>
            <a:chExt cx="878313" cy="44273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78313" cy="442733"/>
            </a:xfrm>
            <a:custGeom>
              <a:avLst/>
              <a:gdLst/>
              <a:ahLst/>
              <a:cxnLst/>
              <a:rect l="l" t="t" r="r" b="b"/>
              <a:pathLst>
                <a:path w="878313" h="442733">
                  <a:moveTo>
                    <a:pt x="0" y="0"/>
                  </a:moveTo>
                  <a:lnTo>
                    <a:pt x="878313" y="0"/>
                  </a:lnTo>
                  <a:lnTo>
                    <a:pt x="878313" y="442733"/>
                  </a:lnTo>
                  <a:lnTo>
                    <a:pt x="0" y="442733"/>
                  </a:lnTo>
                  <a:close/>
                </a:path>
              </a:pathLst>
            </a:custGeom>
            <a:blipFill>
              <a:blip r:embed="rId4"/>
              <a:stretch>
                <a:fillRect t="-11692" b="-11692"/>
              </a:stretch>
            </a:blipFill>
          </p:spPr>
        </p:sp>
      </p:grpSp>
      <p:grpSp>
        <p:nvGrpSpPr>
          <p:cNvPr id="11" name="Group 11"/>
          <p:cNvGrpSpPr/>
          <p:nvPr/>
        </p:nvGrpSpPr>
        <p:grpSpPr>
          <a:xfrm>
            <a:off x="7594144" y="6594696"/>
            <a:ext cx="3446850" cy="1625141"/>
            <a:chOff x="0" y="0"/>
            <a:chExt cx="682087" cy="321594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82087" cy="321594"/>
            </a:xfrm>
            <a:custGeom>
              <a:avLst/>
              <a:gdLst/>
              <a:ahLst/>
              <a:cxnLst/>
              <a:rect l="l" t="t" r="r" b="b"/>
              <a:pathLst>
                <a:path w="682087" h="321594">
                  <a:moveTo>
                    <a:pt x="0" y="0"/>
                  </a:moveTo>
                  <a:lnTo>
                    <a:pt x="682087" y="0"/>
                  </a:lnTo>
                  <a:lnTo>
                    <a:pt x="682087" y="321594"/>
                  </a:lnTo>
                  <a:lnTo>
                    <a:pt x="0" y="321594"/>
                  </a:lnTo>
                  <a:close/>
                </a:path>
              </a:pathLst>
            </a:custGeom>
            <a:blipFill>
              <a:blip r:embed="rId5"/>
              <a:stretch>
                <a:fillRect t="-16456" b="-16456"/>
              </a:stretch>
            </a:blipFill>
          </p:spPr>
        </p:sp>
      </p:grpSp>
      <p:sp>
        <p:nvSpPr>
          <p:cNvPr id="13" name="Freeform 13"/>
          <p:cNvSpPr/>
          <p:nvPr/>
        </p:nvSpPr>
        <p:spPr>
          <a:xfrm>
            <a:off x="11874765" y="2077027"/>
            <a:ext cx="306582" cy="190965"/>
          </a:xfrm>
          <a:custGeom>
            <a:avLst/>
            <a:gdLst/>
            <a:ahLst/>
            <a:cxnLst/>
            <a:rect l="l" t="t" r="r" b="b"/>
            <a:pathLst>
              <a:path w="306582" h="190965">
                <a:moveTo>
                  <a:pt x="0" y="0"/>
                </a:moveTo>
                <a:lnTo>
                  <a:pt x="306582" y="0"/>
                </a:lnTo>
                <a:lnTo>
                  <a:pt x="306582" y="190965"/>
                </a:lnTo>
                <a:lnTo>
                  <a:pt x="0" y="19096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1916250" y="4499426"/>
            <a:ext cx="265097" cy="244371"/>
          </a:xfrm>
          <a:custGeom>
            <a:avLst/>
            <a:gdLst/>
            <a:ahLst/>
            <a:cxnLst/>
            <a:rect l="l" t="t" r="r" b="b"/>
            <a:pathLst>
              <a:path w="265097" h="244371">
                <a:moveTo>
                  <a:pt x="0" y="0"/>
                </a:moveTo>
                <a:lnTo>
                  <a:pt x="265097" y="0"/>
                </a:lnTo>
                <a:lnTo>
                  <a:pt x="265097" y="244371"/>
                </a:lnTo>
                <a:lnTo>
                  <a:pt x="0" y="24437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grpSp>
        <p:nvGrpSpPr>
          <p:cNvPr id="15" name="Group 15"/>
          <p:cNvGrpSpPr/>
          <p:nvPr/>
        </p:nvGrpSpPr>
        <p:grpSpPr>
          <a:xfrm>
            <a:off x="0" y="166348"/>
            <a:ext cx="1229384" cy="693763"/>
            <a:chOff x="0" y="0"/>
            <a:chExt cx="323788" cy="182719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323788" cy="182719"/>
            </a:xfrm>
            <a:custGeom>
              <a:avLst/>
              <a:gdLst/>
              <a:ahLst/>
              <a:cxnLst/>
              <a:rect l="l" t="t" r="r" b="b"/>
              <a:pathLst>
                <a:path w="323788" h="182719">
                  <a:moveTo>
                    <a:pt x="0" y="0"/>
                  </a:moveTo>
                  <a:lnTo>
                    <a:pt x="323788" y="0"/>
                  </a:lnTo>
                  <a:lnTo>
                    <a:pt x="323788" y="182719"/>
                  </a:lnTo>
                  <a:lnTo>
                    <a:pt x="0" y="182719"/>
                  </a:lnTo>
                  <a:close/>
                </a:path>
              </a:pathLst>
            </a:custGeom>
            <a:solidFill>
              <a:srgbClr val="8D6F22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57150"/>
              <a:ext cx="323788" cy="2398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3043251" y="2012643"/>
            <a:ext cx="2995721" cy="2075791"/>
            <a:chOff x="0" y="0"/>
            <a:chExt cx="464116" cy="321594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464116" cy="321594"/>
            </a:xfrm>
            <a:custGeom>
              <a:avLst/>
              <a:gdLst/>
              <a:ahLst/>
              <a:cxnLst/>
              <a:rect l="l" t="t" r="r" b="b"/>
              <a:pathLst>
                <a:path w="464116" h="321594">
                  <a:moveTo>
                    <a:pt x="0" y="0"/>
                  </a:moveTo>
                  <a:lnTo>
                    <a:pt x="464116" y="0"/>
                  </a:lnTo>
                  <a:lnTo>
                    <a:pt x="464116" y="321594"/>
                  </a:lnTo>
                  <a:lnTo>
                    <a:pt x="0" y="321594"/>
                  </a:lnTo>
                  <a:close/>
                </a:path>
              </a:pathLst>
            </a:custGeom>
            <a:blipFill>
              <a:blip r:embed="rId10"/>
              <a:stretch>
                <a:fillRect l="-19779" r="-19779"/>
              </a:stretch>
            </a:blipFill>
          </p:spPr>
        </p:sp>
      </p:grpSp>
      <p:grpSp>
        <p:nvGrpSpPr>
          <p:cNvPr id="20" name="Group 20"/>
          <p:cNvGrpSpPr/>
          <p:nvPr/>
        </p:nvGrpSpPr>
        <p:grpSpPr>
          <a:xfrm>
            <a:off x="13318932" y="6384239"/>
            <a:ext cx="2995721" cy="2075791"/>
            <a:chOff x="0" y="0"/>
            <a:chExt cx="464116" cy="321594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464116" cy="321594"/>
            </a:xfrm>
            <a:custGeom>
              <a:avLst/>
              <a:gdLst/>
              <a:ahLst/>
              <a:cxnLst/>
              <a:rect l="l" t="t" r="r" b="b"/>
              <a:pathLst>
                <a:path w="464116" h="321594">
                  <a:moveTo>
                    <a:pt x="0" y="0"/>
                  </a:moveTo>
                  <a:lnTo>
                    <a:pt x="464116" y="0"/>
                  </a:lnTo>
                  <a:lnTo>
                    <a:pt x="464116" y="321594"/>
                  </a:lnTo>
                  <a:lnTo>
                    <a:pt x="0" y="321594"/>
                  </a:lnTo>
                  <a:close/>
                </a:path>
              </a:pathLst>
            </a:custGeom>
            <a:blipFill>
              <a:blip r:embed="rId11"/>
              <a:stretch>
                <a:fillRect l="-24622" r="-24622"/>
              </a:stretch>
            </a:blipFill>
          </p:spPr>
        </p:sp>
      </p:grpSp>
      <p:grpSp>
        <p:nvGrpSpPr>
          <p:cNvPr id="22" name="Group 22"/>
          <p:cNvGrpSpPr/>
          <p:nvPr/>
        </p:nvGrpSpPr>
        <p:grpSpPr>
          <a:xfrm>
            <a:off x="5799306" y="2703068"/>
            <a:ext cx="1646521" cy="898976"/>
            <a:chOff x="0" y="0"/>
            <a:chExt cx="812800" cy="443777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443777"/>
            </a:xfrm>
            <a:custGeom>
              <a:avLst/>
              <a:gdLst/>
              <a:ahLst/>
              <a:cxnLst/>
              <a:rect l="l" t="t" r="r" b="b"/>
              <a:pathLst>
                <a:path w="812800" h="443777">
                  <a:moveTo>
                    <a:pt x="812800" y="221888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240577"/>
                  </a:lnTo>
                  <a:lnTo>
                    <a:pt x="406400" y="240577"/>
                  </a:lnTo>
                  <a:lnTo>
                    <a:pt x="406400" y="443777"/>
                  </a:lnTo>
                  <a:lnTo>
                    <a:pt x="812800" y="221888"/>
                  </a:lnTo>
                  <a:close/>
                </a:path>
              </a:pathLst>
            </a:custGeom>
            <a:solidFill>
              <a:srgbClr val="3D3789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0" y="146050"/>
              <a:ext cx="711200" cy="945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1466743" y="2689751"/>
            <a:ext cx="1646521" cy="898976"/>
            <a:chOff x="0" y="0"/>
            <a:chExt cx="812800" cy="443777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12800" cy="443777"/>
            </a:xfrm>
            <a:custGeom>
              <a:avLst/>
              <a:gdLst/>
              <a:ahLst/>
              <a:cxnLst/>
              <a:rect l="l" t="t" r="r" b="b"/>
              <a:pathLst>
                <a:path w="812800" h="443777">
                  <a:moveTo>
                    <a:pt x="812800" y="221888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240577"/>
                  </a:lnTo>
                  <a:lnTo>
                    <a:pt x="406400" y="240577"/>
                  </a:lnTo>
                  <a:lnTo>
                    <a:pt x="406400" y="443777"/>
                  </a:lnTo>
                  <a:lnTo>
                    <a:pt x="812800" y="221888"/>
                  </a:lnTo>
                  <a:close/>
                </a:path>
              </a:pathLst>
            </a:custGeom>
            <a:solidFill>
              <a:srgbClr val="3D3789"/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0" y="146050"/>
              <a:ext cx="711200" cy="945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11358087" y="6972647"/>
            <a:ext cx="1646521" cy="898976"/>
            <a:chOff x="0" y="0"/>
            <a:chExt cx="812800" cy="443777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812800" cy="443777"/>
            </a:xfrm>
            <a:custGeom>
              <a:avLst/>
              <a:gdLst/>
              <a:ahLst/>
              <a:cxnLst/>
              <a:rect l="l" t="t" r="r" b="b"/>
              <a:pathLst>
                <a:path w="812800" h="443777">
                  <a:moveTo>
                    <a:pt x="812800" y="221888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240577"/>
                  </a:lnTo>
                  <a:lnTo>
                    <a:pt x="406400" y="240577"/>
                  </a:lnTo>
                  <a:lnTo>
                    <a:pt x="406400" y="443777"/>
                  </a:lnTo>
                  <a:lnTo>
                    <a:pt x="812800" y="221888"/>
                  </a:lnTo>
                  <a:close/>
                </a:path>
              </a:pathLst>
            </a:custGeom>
            <a:solidFill>
              <a:srgbClr val="3D3789"/>
            </a:solidFill>
          </p:spPr>
        </p:sp>
        <p:sp>
          <p:nvSpPr>
            <p:cNvPr id="30" name="TextBox 30"/>
            <p:cNvSpPr txBox="1"/>
            <p:nvPr/>
          </p:nvSpPr>
          <p:spPr>
            <a:xfrm>
              <a:off x="0" y="146050"/>
              <a:ext cx="711200" cy="945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5947623" y="6957779"/>
            <a:ext cx="1646521" cy="898976"/>
            <a:chOff x="0" y="0"/>
            <a:chExt cx="812800" cy="443777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812800" cy="443777"/>
            </a:xfrm>
            <a:custGeom>
              <a:avLst/>
              <a:gdLst/>
              <a:ahLst/>
              <a:cxnLst/>
              <a:rect l="l" t="t" r="r" b="b"/>
              <a:pathLst>
                <a:path w="812800" h="443777">
                  <a:moveTo>
                    <a:pt x="812800" y="221888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240577"/>
                  </a:lnTo>
                  <a:lnTo>
                    <a:pt x="406400" y="240577"/>
                  </a:lnTo>
                  <a:lnTo>
                    <a:pt x="406400" y="443777"/>
                  </a:lnTo>
                  <a:lnTo>
                    <a:pt x="812800" y="221888"/>
                  </a:lnTo>
                  <a:close/>
                </a:path>
              </a:pathLst>
            </a:custGeom>
            <a:solidFill>
              <a:srgbClr val="3D3789"/>
            </a:solidFill>
          </p:spPr>
        </p:sp>
        <p:sp>
          <p:nvSpPr>
            <p:cNvPr id="33" name="TextBox 33"/>
            <p:cNvSpPr txBox="1"/>
            <p:nvPr/>
          </p:nvSpPr>
          <p:spPr>
            <a:xfrm>
              <a:off x="0" y="146050"/>
              <a:ext cx="711200" cy="945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34" name="Freeform 34"/>
          <p:cNvSpPr/>
          <p:nvPr/>
        </p:nvSpPr>
        <p:spPr>
          <a:xfrm>
            <a:off x="1028700" y="2172509"/>
            <a:ext cx="4580735" cy="1937307"/>
          </a:xfrm>
          <a:custGeom>
            <a:avLst/>
            <a:gdLst/>
            <a:ahLst/>
            <a:cxnLst/>
            <a:rect l="l" t="t" r="r" b="b"/>
            <a:pathLst>
              <a:path w="4580735" h="1937307">
                <a:moveTo>
                  <a:pt x="0" y="0"/>
                </a:moveTo>
                <a:lnTo>
                  <a:pt x="4580735" y="0"/>
                </a:lnTo>
                <a:lnTo>
                  <a:pt x="4580735" y="1937307"/>
                </a:lnTo>
                <a:lnTo>
                  <a:pt x="0" y="1937307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35" name="Freeform 35"/>
          <p:cNvSpPr/>
          <p:nvPr/>
        </p:nvSpPr>
        <p:spPr>
          <a:xfrm>
            <a:off x="420531" y="5956070"/>
            <a:ext cx="5797072" cy="2902393"/>
          </a:xfrm>
          <a:custGeom>
            <a:avLst/>
            <a:gdLst/>
            <a:ahLst/>
            <a:cxnLst/>
            <a:rect l="l" t="t" r="r" b="b"/>
            <a:pathLst>
              <a:path w="5797072" h="2902393">
                <a:moveTo>
                  <a:pt x="0" y="0"/>
                </a:moveTo>
                <a:lnTo>
                  <a:pt x="5797072" y="0"/>
                </a:lnTo>
                <a:lnTo>
                  <a:pt x="5797072" y="2902393"/>
                </a:lnTo>
                <a:lnTo>
                  <a:pt x="0" y="2902393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-6961" t="-1416" b="-1416"/>
            </a:stretch>
          </a:blipFill>
        </p:spPr>
      </p:sp>
      <p:sp>
        <p:nvSpPr>
          <p:cNvPr id="36" name="TextBox 36"/>
          <p:cNvSpPr txBox="1"/>
          <p:nvPr/>
        </p:nvSpPr>
        <p:spPr>
          <a:xfrm>
            <a:off x="2491201" y="1258503"/>
            <a:ext cx="4020694" cy="4689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33"/>
              </a:lnSpc>
            </a:pPr>
            <a:r>
              <a:rPr lang="en-US" sz="3271">
                <a:solidFill>
                  <a:srgbClr val="8D6F22"/>
                </a:solidFill>
                <a:latin typeface="Antic Bold"/>
                <a:ea typeface="Antic Bold"/>
                <a:cs typeface="Antic Bold"/>
                <a:sym typeface="Antic Bold"/>
              </a:rPr>
              <a:t>MYSQL 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665806" y="224267"/>
            <a:ext cx="16622194" cy="635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63"/>
              </a:lnSpc>
            </a:pPr>
            <a:r>
              <a:rPr lang="en-US" sz="4503">
                <a:solidFill>
                  <a:srgbClr val="8D6F22"/>
                </a:solidFill>
                <a:latin typeface="Antic Bold"/>
                <a:ea typeface="Antic Bold"/>
                <a:cs typeface="Antic Bold"/>
                <a:sym typeface="Antic Bold"/>
              </a:rPr>
              <a:t>ADR,  RevPAR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3043251" y="1279074"/>
            <a:ext cx="4020694" cy="4689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33"/>
              </a:lnSpc>
            </a:pPr>
            <a:r>
              <a:rPr lang="en-US" sz="3271">
                <a:solidFill>
                  <a:srgbClr val="8D6F22"/>
                </a:solidFill>
                <a:latin typeface="Antic Bold"/>
                <a:ea typeface="Antic Bold"/>
                <a:cs typeface="Antic Bold"/>
                <a:sym typeface="Antic Bold"/>
              </a:rPr>
              <a:t>Power BI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028198" y="1209358"/>
            <a:ext cx="4438545" cy="10182425"/>
            <a:chOff x="0" y="0"/>
            <a:chExt cx="1168999" cy="268179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68999" cy="2681791"/>
            </a:xfrm>
            <a:custGeom>
              <a:avLst/>
              <a:gdLst/>
              <a:ahLst/>
              <a:cxnLst/>
              <a:rect l="l" t="t" r="r" b="b"/>
              <a:pathLst>
                <a:path w="1168999" h="2681791">
                  <a:moveTo>
                    <a:pt x="0" y="0"/>
                  </a:moveTo>
                  <a:lnTo>
                    <a:pt x="1168999" y="0"/>
                  </a:lnTo>
                  <a:lnTo>
                    <a:pt x="1168999" y="2681791"/>
                  </a:lnTo>
                  <a:lnTo>
                    <a:pt x="0" y="2681791"/>
                  </a:lnTo>
                  <a:close/>
                </a:path>
              </a:pathLst>
            </a:custGeom>
            <a:solidFill>
              <a:srgbClr val="B9BAB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1168999" cy="27389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1209358"/>
            <a:ext cx="1974898" cy="538623"/>
            <a:chOff x="0" y="0"/>
            <a:chExt cx="520138" cy="14185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20138" cy="141859"/>
            </a:xfrm>
            <a:custGeom>
              <a:avLst/>
              <a:gdLst/>
              <a:ahLst/>
              <a:cxnLst/>
              <a:rect l="l" t="t" r="r" b="b"/>
              <a:pathLst>
                <a:path w="520138" h="141859">
                  <a:moveTo>
                    <a:pt x="0" y="0"/>
                  </a:moveTo>
                  <a:lnTo>
                    <a:pt x="520138" y="0"/>
                  </a:lnTo>
                  <a:lnTo>
                    <a:pt x="520138" y="141859"/>
                  </a:lnTo>
                  <a:lnTo>
                    <a:pt x="0" y="141859"/>
                  </a:lnTo>
                  <a:close/>
                </a:path>
              </a:pathLst>
            </a:custGeom>
            <a:solidFill>
              <a:srgbClr val="8D6F22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520138" cy="1990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6889711" y="9258300"/>
            <a:ext cx="348469" cy="382551"/>
          </a:xfrm>
          <a:custGeom>
            <a:avLst/>
            <a:gdLst/>
            <a:ahLst/>
            <a:cxnLst/>
            <a:rect l="l" t="t" r="r" b="b"/>
            <a:pathLst>
              <a:path w="348469" h="382551">
                <a:moveTo>
                  <a:pt x="0" y="0"/>
                </a:moveTo>
                <a:lnTo>
                  <a:pt x="348469" y="0"/>
                </a:lnTo>
                <a:lnTo>
                  <a:pt x="348469" y="382551"/>
                </a:lnTo>
                <a:lnTo>
                  <a:pt x="0" y="3825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7683721" y="2496705"/>
            <a:ext cx="3509673" cy="2002721"/>
            <a:chOff x="0" y="0"/>
            <a:chExt cx="878313" cy="501191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78313" cy="501191"/>
            </a:xfrm>
            <a:custGeom>
              <a:avLst/>
              <a:gdLst/>
              <a:ahLst/>
              <a:cxnLst/>
              <a:rect l="l" t="t" r="r" b="b"/>
              <a:pathLst>
                <a:path w="878313" h="501191">
                  <a:moveTo>
                    <a:pt x="0" y="0"/>
                  </a:moveTo>
                  <a:lnTo>
                    <a:pt x="878313" y="0"/>
                  </a:lnTo>
                  <a:lnTo>
                    <a:pt x="878313" y="501191"/>
                  </a:lnTo>
                  <a:lnTo>
                    <a:pt x="0" y="501191"/>
                  </a:lnTo>
                  <a:close/>
                </a:path>
              </a:pathLst>
            </a:custGeom>
            <a:blipFill>
              <a:blip r:embed="rId4"/>
              <a:stretch>
                <a:fillRect t="-8415" b="-8415"/>
              </a:stretch>
            </a:blipFill>
          </p:spPr>
        </p:sp>
      </p:grpSp>
      <p:grpSp>
        <p:nvGrpSpPr>
          <p:cNvPr id="11" name="Group 11"/>
          <p:cNvGrpSpPr/>
          <p:nvPr/>
        </p:nvGrpSpPr>
        <p:grpSpPr>
          <a:xfrm>
            <a:off x="7715132" y="5181461"/>
            <a:ext cx="3446850" cy="1625141"/>
            <a:chOff x="0" y="0"/>
            <a:chExt cx="682087" cy="321594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82087" cy="321594"/>
            </a:xfrm>
            <a:custGeom>
              <a:avLst/>
              <a:gdLst/>
              <a:ahLst/>
              <a:cxnLst/>
              <a:rect l="l" t="t" r="r" b="b"/>
              <a:pathLst>
                <a:path w="682087" h="321594">
                  <a:moveTo>
                    <a:pt x="0" y="0"/>
                  </a:moveTo>
                  <a:lnTo>
                    <a:pt x="682087" y="0"/>
                  </a:lnTo>
                  <a:lnTo>
                    <a:pt x="682087" y="321594"/>
                  </a:lnTo>
                  <a:lnTo>
                    <a:pt x="0" y="321594"/>
                  </a:lnTo>
                  <a:close/>
                </a:path>
              </a:pathLst>
            </a:custGeom>
            <a:blipFill>
              <a:blip r:embed="rId5"/>
              <a:stretch>
                <a:fillRect t="-20239" b="-20239"/>
              </a:stretch>
            </a:blipFill>
          </p:spPr>
        </p:sp>
      </p:grpSp>
      <p:grpSp>
        <p:nvGrpSpPr>
          <p:cNvPr id="13" name="Group 13"/>
          <p:cNvGrpSpPr/>
          <p:nvPr/>
        </p:nvGrpSpPr>
        <p:grpSpPr>
          <a:xfrm>
            <a:off x="7863472" y="7848681"/>
            <a:ext cx="3177522" cy="1855869"/>
            <a:chOff x="0" y="0"/>
            <a:chExt cx="550617" cy="321594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550617" cy="321594"/>
            </a:xfrm>
            <a:custGeom>
              <a:avLst/>
              <a:gdLst/>
              <a:ahLst/>
              <a:cxnLst/>
              <a:rect l="l" t="t" r="r" b="b"/>
              <a:pathLst>
                <a:path w="550617" h="321594">
                  <a:moveTo>
                    <a:pt x="0" y="0"/>
                  </a:moveTo>
                  <a:lnTo>
                    <a:pt x="550617" y="0"/>
                  </a:lnTo>
                  <a:lnTo>
                    <a:pt x="550617" y="321594"/>
                  </a:lnTo>
                  <a:lnTo>
                    <a:pt x="0" y="321594"/>
                  </a:lnTo>
                  <a:close/>
                </a:path>
              </a:pathLst>
            </a:custGeom>
            <a:blipFill>
              <a:blip r:embed="rId6"/>
              <a:stretch>
                <a:fillRect t="-3944" b="-3944"/>
              </a:stretch>
            </a:blipFill>
          </p:spPr>
        </p:sp>
      </p:grpSp>
      <p:sp>
        <p:nvSpPr>
          <p:cNvPr id="15" name="Freeform 15"/>
          <p:cNvSpPr/>
          <p:nvPr/>
        </p:nvSpPr>
        <p:spPr>
          <a:xfrm>
            <a:off x="11874765" y="2077027"/>
            <a:ext cx="306582" cy="190965"/>
          </a:xfrm>
          <a:custGeom>
            <a:avLst/>
            <a:gdLst/>
            <a:ahLst/>
            <a:cxnLst/>
            <a:rect l="l" t="t" r="r" b="b"/>
            <a:pathLst>
              <a:path w="306582" h="190965">
                <a:moveTo>
                  <a:pt x="0" y="0"/>
                </a:moveTo>
                <a:lnTo>
                  <a:pt x="306582" y="0"/>
                </a:lnTo>
                <a:lnTo>
                  <a:pt x="306582" y="190965"/>
                </a:lnTo>
                <a:lnTo>
                  <a:pt x="0" y="19096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1916250" y="4499426"/>
            <a:ext cx="265097" cy="244371"/>
          </a:xfrm>
          <a:custGeom>
            <a:avLst/>
            <a:gdLst/>
            <a:ahLst/>
            <a:cxnLst/>
            <a:rect l="l" t="t" r="r" b="b"/>
            <a:pathLst>
              <a:path w="265097" h="244371">
                <a:moveTo>
                  <a:pt x="0" y="0"/>
                </a:moveTo>
                <a:lnTo>
                  <a:pt x="265097" y="0"/>
                </a:lnTo>
                <a:lnTo>
                  <a:pt x="265097" y="244371"/>
                </a:lnTo>
                <a:lnTo>
                  <a:pt x="0" y="24437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grpSp>
        <p:nvGrpSpPr>
          <p:cNvPr id="17" name="Group 17"/>
          <p:cNvGrpSpPr/>
          <p:nvPr/>
        </p:nvGrpSpPr>
        <p:grpSpPr>
          <a:xfrm>
            <a:off x="0" y="166348"/>
            <a:ext cx="1229384" cy="693763"/>
            <a:chOff x="0" y="0"/>
            <a:chExt cx="323788" cy="182719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323788" cy="182719"/>
            </a:xfrm>
            <a:custGeom>
              <a:avLst/>
              <a:gdLst/>
              <a:ahLst/>
              <a:cxnLst/>
              <a:rect l="l" t="t" r="r" b="b"/>
              <a:pathLst>
                <a:path w="323788" h="182719">
                  <a:moveTo>
                    <a:pt x="0" y="0"/>
                  </a:moveTo>
                  <a:lnTo>
                    <a:pt x="323788" y="0"/>
                  </a:lnTo>
                  <a:lnTo>
                    <a:pt x="323788" y="182719"/>
                  </a:lnTo>
                  <a:lnTo>
                    <a:pt x="0" y="182719"/>
                  </a:lnTo>
                  <a:close/>
                </a:path>
              </a:pathLst>
            </a:custGeom>
            <a:solidFill>
              <a:srgbClr val="8D6F22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57150"/>
              <a:ext cx="323788" cy="2398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3043251" y="2012643"/>
            <a:ext cx="2995721" cy="2075791"/>
            <a:chOff x="0" y="0"/>
            <a:chExt cx="464116" cy="321594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464116" cy="321594"/>
            </a:xfrm>
            <a:custGeom>
              <a:avLst/>
              <a:gdLst/>
              <a:ahLst/>
              <a:cxnLst/>
              <a:rect l="l" t="t" r="r" b="b"/>
              <a:pathLst>
                <a:path w="464116" h="321594">
                  <a:moveTo>
                    <a:pt x="0" y="0"/>
                  </a:moveTo>
                  <a:lnTo>
                    <a:pt x="464116" y="0"/>
                  </a:lnTo>
                  <a:lnTo>
                    <a:pt x="464116" y="321594"/>
                  </a:lnTo>
                  <a:lnTo>
                    <a:pt x="0" y="321594"/>
                  </a:lnTo>
                  <a:close/>
                </a:path>
              </a:pathLst>
            </a:custGeom>
            <a:blipFill>
              <a:blip r:embed="rId11"/>
              <a:stretch>
                <a:fillRect l="-21571" r="-21571"/>
              </a:stretch>
            </a:blipFill>
          </p:spPr>
        </p:sp>
      </p:grpSp>
      <p:grpSp>
        <p:nvGrpSpPr>
          <p:cNvPr id="22" name="Group 22"/>
          <p:cNvGrpSpPr/>
          <p:nvPr/>
        </p:nvGrpSpPr>
        <p:grpSpPr>
          <a:xfrm>
            <a:off x="13043251" y="4819894"/>
            <a:ext cx="2995721" cy="2075791"/>
            <a:chOff x="0" y="0"/>
            <a:chExt cx="464116" cy="321594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464116" cy="321594"/>
            </a:xfrm>
            <a:custGeom>
              <a:avLst/>
              <a:gdLst/>
              <a:ahLst/>
              <a:cxnLst/>
              <a:rect l="l" t="t" r="r" b="b"/>
              <a:pathLst>
                <a:path w="464116" h="321594">
                  <a:moveTo>
                    <a:pt x="0" y="0"/>
                  </a:moveTo>
                  <a:lnTo>
                    <a:pt x="464116" y="0"/>
                  </a:lnTo>
                  <a:lnTo>
                    <a:pt x="464116" y="321594"/>
                  </a:lnTo>
                  <a:lnTo>
                    <a:pt x="0" y="321594"/>
                  </a:lnTo>
                  <a:close/>
                </a:path>
              </a:pathLst>
            </a:custGeom>
            <a:blipFill>
              <a:blip r:embed="rId12"/>
              <a:stretch>
                <a:fillRect l="-22966" r="-22966"/>
              </a:stretch>
            </a:blipFill>
          </p:spPr>
        </p:sp>
      </p:grpSp>
      <p:grpSp>
        <p:nvGrpSpPr>
          <p:cNvPr id="24" name="Group 24"/>
          <p:cNvGrpSpPr/>
          <p:nvPr/>
        </p:nvGrpSpPr>
        <p:grpSpPr>
          <a:xfrm>
            <a:off x="13043251" y="7912381"/>
            <a:ext cx="2995721" cy="2075791"/>
            <a:chOff x="0" y="0"/>
            <a:chExt cx="464116" cy="321594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464116" cy="321594"/>
            </a:xfrm>
            <a:custGeom>
              <a:avLst/>
              <a:gdLst/>
              <a:ahLst/>
              <a:cxnLst/>
              <a:rect l="l" t="t" r="r" b="b"/>
              <a:pathLst>
                <a:path w="464116" h="321594">
                  <a:moveTo>
                    <a:pt x="0" y="0"/>
                  </a:moveTo>
                  <a:lnTo>
                    <a:pt x="464116" y="0"/>
                  </a:lnTo>
                  <a:lnTo>
                    <a:pt x="464116" y="321594"/>
                  </a:lnTo>
                  <a:lnTo>
                    <a:pt x="0" y="321594"/>
                  </a:lnTo>
                  <a:close/>
                </a:path>
              </a:pathLst>
            </a:custGeom>
            <a:blipFill>
              <a:blip r:embed="rId13"/>
              <a:stretch>
                <a:fillRect l="-22027" r="-22027"/>
              </a:stretch>
            </a:blipFill>
          </p:spPr>
        </p:sp>
      </p:grpSp>
      <p:grpSp>
        <p:nvGrpSpPr>
          <p:cNvPr id="26" name="Group 26"/>
          <p:cNvGrpSpPr/>
          <p:nvPr/>
        </p:nvGrpSpPr>
        <p:grpSpPr>
          <a:xfrm>
            <a:off x="5884800" y="2601051"/>
            <a:ext cx="1646521" cy="898976"/>
            <a:chOff x="0" y="0"/>
            <a:chExt cx="812800" cy="443777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12800" cy="443777"/>
            </a:xfrm>
            <a:custGeom>
              <a:avLst/>
              <a:gdLst/>
              <a:ahLst/>
              <a:cxnLst/>
              <a:rect l="l" t="t" r="r" b="b"/>
              <a:pathLst>
                <a:path w="812800" h="443777">
                  <a:moveTo>
                    <a:pt x="812800" y="221888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240577"/>
                  </a:lnTo>
                  <a:lnTo>
                    <a:pt x="406400" y="240577"/>
                  </a:lnTo>
                  <a:lnTo>
                    <a:pt x="406400" y="443777"/>
                  </a:lnTo>
                  <a:lnTo>
                    <a:pt x="812800" y="221888"/>
                  </a:lnTo>
                  <a:close/>
                </a:path>
              </a:pathLst>
            </a:custGeom>
            <a:solidFill>
              <a:srgbClr val="3D3789"/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0" y="146050"/>
              <a:ext cx="711200" cy="945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11358087" y="8507318"/>
            <a:ext cx="1646521" cy="898976"/>
            <a:chOff x="0" y="0"/>
            <a:chExt cx="812800" cy="443777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812800" cy="443777"/>
            </a:xfrm>
            <a:custGeom>
              <a:avLst/>
              <a:gdLst/>
              <a:ahLst/>
              <a:cxnLst/>
              <a:rect l="l" t="t" r="r" b="b"/>
              <a:pathLst>
                <a:path w="812800" h="443777">
                  <a:moveTo>
                    <a:pt x="812800" y="221888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240577"/>
                  </a:lnTo>
                  <a:lnTo>
                    <a:pt x="406400" y="240577"/>
                  </a:lnTo>
                  <a:lnTo>
                    <a:pt x="406400" y="443777"/>
                  </a:lnTo>
                  <a:lnTo>
                    <a:pt x="812800" y="221888"/>
                  </a:lnTo>
                  <a:close/>
                </a:path>
              </a:pathLst>
            </a:custGeom>
            <a:solidFill>
              <a:srgbClr val="3D3789"/>
            </a:solidFill>
          </p:spPr>
        </p:sp>
        <p:sp>
          <p:nvSpPr>
            <p:cNvPr id="31" name="TextBox 31"/>
            <p:cNvSpPr txBox="1"/>
            <p:nvPr/>
          </p:nvSpPr>
          <p:spPr>
            <a:xfrm>
              <a:off x="0" y="146050"/>
              <a:ext cx="711200" cy="945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6511895" y="8602956"/>
            <a:ext cx="1296189" cy="707700"/>
            <a:chOff x="0" y="0"/>
            <a:chExt cx="812800" cy="443777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812800" cy="443777"/>
            </a:xfrm>
            <a:custGeom>
              <a:avLst/>
              <a:gdLst/>
              <a:ahLst/>
              <a:cxnLst/>
              <a:rect l="l" t="t" r="r" b="b"/>
              <a:pathLst>
                <a:path w="812800" h="443777">
                  <a:moveTo>
                    <a:pt x="812800" y="221888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240577"/>
                  </a:lnTo>
                  <a:lnTo>
                    <a:pt x="406400" y="240577"/>
                  </a:lnTo>
                  <a:lnTo>
                    <a:pt x="406400" y="443777"/>
                  </a:lnTo>
                  <a:lnTo>
                    <a:pt x="812800" y="221888"/>
                  </a:lnTo>
                  <a:close/>
                </a:path>
              </a:pathLst>
            </a:custGeom>
            <a:solidFill>
              <a:srgbClr val="3D3789"/>
            </a:solidFill>
          </p:spPr>
        </p:sp>
        <p:sp>
          <p:nvSpPr>
            <p:cNvPr id="34" name="TextBox 34"/>
            <p:cNvSpPr txBox="1"/>
            <p:nvPr/>
          </p:nvSpPr>
          <p:spPr>
            <a:xfrm>
              <a:off x="0" y="146050"/>
              <a:ext cx="711200" cy="945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11466743" y="2689751"/>
            <a:ext cx="1646521" cy="898976"/>
            <a:chOff x="0" y="0"/>
            <a:chExt cx="812800" cy="443777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812800" cy="443777"/>
            </a:xfrm>
            <a:custGeom>
              <a:avLst/>
              <a:gdLst/>
              <a:ahLst/>
              <a:cxnLst/>
              <a:rect l="l" t="t" r="r" b="b"/>
              <a:pathLst>
                <a:path w="812800" h="443777">
                  <a:moveTo>
                    <a:pt x="812800" y="221888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240577"/>
                  </a:lnTo>
                  <a:lnTo>
                    <a:pt x="406400" y="240577"/>
                  </a:lnTo>
                  <a:lnTo>
                    <a:pt x="406400" y="443777"/>
                  </a:lnTo>
                  <a:lnTo>
                    <a:pt x="812800" y="221888"/>
                  </a:lnTo>
                  <a:close/>
                </a:path>
              </a:pathLst>
            </a:custGeom>
            <a:solidFill>
              <a:srgbClr val="3D3789"/>
            </a:solidFill>
          </p:spPr>
        </p:sp>
        <p:sp>
          <p:nvSpPr>
            <p:cNvPr id="37" name="TextBox 37"/>
            <p:cNvSpPr txBox="1"/>
            <p:nvPr/>
          </p:nvSpPr>
          <p:spPr>
            <a:xfrm>
              <a:off x="0" y="146050"/>
              <a:ext cx="711200" cy="945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38" name="Group 38"/>
          <p:cNvGrpSpPr/>
          <p:nvPr/>
        </p:nvGrpSpPr>
        <p:grpSpPr>
          <a:xfrm>
            <a:off x="11358087" y="5508440"/>
            <a:ext cx="1646521" cy="898976"/>
            <a:chOff x="0" y="0"/>
            <a:chExt cx="812800" cy="443777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812800" cy="443777"/>
            </a:xfrm>
            <a:custGeom>
              <a:avLst/>
              <a:gdLst/>
              <a:ahLst/>
              <a:cxnLst/>
              <a:rect l="l" t="t" r="r" b="b"/>
              <a:pathLst>
                <a:path w="812800" h="443777">
                  <a:moveTo>
                    <a:pt x="812800" y="221888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240577"/>
                  </a:lnTo>
                  <a:lnTo>
                    <a:pt x="406400" y="240577"/>
                  </a:lnTo>
                  <a:lnTo>
                    <a:pt x="406400" y="443777"/>
                  </a:lnTo>
                  <a:lnTo>
                    <a:pt x="812800" y="221888"/>
                  </a:lnTo>
                  <a:close/>
                </a:path>
              </a:pathLst>
            </a:custGeom>
            <a:solidFill>
              <a:srgbClr val="3D3789"/>
            </a:solidFill>
          </p:spPr>
        </p:sp>
        <p:sp>
          <p:nvSpPr>
            <p:cNvPr id="40" name="TextBox 40"/>
            <p:cNvSpPr txBox="1"/>
            <p:nvPr/>
          </p:nvSpPr>
          <p:spPr>
            <a:xfrm>
              <a:off x="0" y="146050"/>
              <a:ext cx="711200" cy="945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41" name="Group 41"/>
          <p:cNvGrpSpPr/>
          <p:nvPr/>
        </p:nvGrpSpPr>
        <p:grpSpPr>
          <a:xfrm>
            <a:off x="5921630" y="5544544"/>
            <a:ext cx="1646521" cy="898976"/>
            <a:chOff x="0" y="0"/>
            <a:chExt cx="812800" cy="443777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812800" cy="443777"/>
            </a:xfrm>
            <a:custGeom>
              <a:avLst/>
              <a:gdLst/>
              <a:ahLst/>
              <a:cxnLst/>
              <a:rect l="l" t="t" r="r" b="b"/>
              <a:pathLst>
                <a:path w="812800" h="443777">
                  <a:moveTo>
                    <a:pt x="812800" y="221888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240577"/>
                  </a:lnTo>
                  <a:lnTo>
                    <a:pt x="406400" y="240577"/>
                  </a:lnTo>
                  <a:lnTo>
                    <a:pt x="406400" y="443777"/>
                  </a:lnTo>
                  <a:lnTo>
                    <a:pt x="812800" y="221888"/>
                  </a:lnTo>
                  <a:close/>
                </a:path>
              </a:pathLst>
            </a:custGeom>
            <a:solidFill>
              <a:srgbClr val="3D3789"/>
            </a:solidFill>
          </p:spPr>
        </p:sp>
        <p:sp>
          <p:nvSpPr>
            <p:cNvPr id="43" name="TextBox 43"/>
            <p:cNvSpPr txBox="1"/>
            <p:nvPr/>
          </p:nvSpPr>
          <p:spPr>
            <a:xfrm>
              <a:off x="0" y="146050"/>
              <a:ext cx="711200" cy="945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44" name="Freeform 44"/>
          <p:cNvSpPr/>
          <p:nvPr/>
        </p:nvSpPr>
        <p:spPr>
          <a:xfrm>
            <a:off x="495288" y="2172509"/>
            <a:ext cx="5237112" cy="2418747"/>
          </a:xfrm>
          <a:custGeom>
            <a:avLst/>
            <a:gdLst/>
            <a:ahLst/>
            <a:cxnLst/>
            <a:rect l="l" t="t" r="r" b="b"/>
            <a:pathLst>
              <a:path w="5237112" h="2418747">
                <a:moveTo>
                  <a:pt x="0" y="0"/>
                </a:moveTo>
                <a:lnTo>
                  <a:pt x="5237112" y="0"/>
                </a:lnTo>
                <a:lnTo>
                  <a:pt x="5237112" y="2418747"/>
                </a:lnTo>
                <a:lnTo>
                  <a:pt x="0" y="2418747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</p:sp>
      <p:sp>
        <p:nvSpPr>
          <p:cNvPr id="45" name="Freeform 45"/>
          <p:cNvSpPr/>
          <p:nvPr/>
        </p:nvSpPr>
        <p:spPr>
          <a:xfrm>
            <a:off x="122364" y="5143500"/>
            <a:ext cx="5484941" cy="1817741"/>
          </a:xfrm>
          <a:custGeom>
            <a:avLst/>
            <a:gdLst/>
            <a:ahLst/>
            <a:cxnLst/>
            <a:rect l="l" t="t" r="r" b="b"/>
            <a:pathLst>
              <a:path w="5484941" h="1817741">
                <a:moveTo>
                  <a:pt x="0" y="0"/>
                </a:moveTo>
                <a:lnTo>
                  <a:pt x="5484941" y="0"/>
                </a:lnTo>
                <a:lnTo>
                  <a:pt x="5484941" y="1817741"/>
                </a:lnTo>
                <a:lnTo>
                  <a:pt x="0" y="1817741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t="-657" b="-657"/>
            </a:stretch>
          </a:blipFill>
        </p:spPr>
      </p:sp>
      <p:sp>
        <p:nvSpPr>
          <p:cNvPr id="46" name="Freeform 46"/>
          <p:cNvSpPr/>
          <p:nvPr/>
        </p:nvSpPr>
        <p:spPr>
          <a:xfrm>
            <a:off x="122364" y="7565061"/>
            <a:ext cx="6546307" cy="2423111"/>
          </a:xfrm>
          <a:custGeom>
            <a:avLst/>
            <a:gdLst/>
            <a:ahLst/>
            <a:cxnLst/>
            <a:rect l="l" t="t" r="r" b="b"/>
            <a:pathLst>
              <a:path w="6546307" h="2423111">
                <a:moveTo>
                  <a:pt x="0" y="0"/>
                </a:moveTo>
                <a:lnTo>
                  <a:pt x="6546308" y="0"/>
                </a:lnTo>
                <a:lnTo>
                  <a:pt x="6546308" y="2423110"/>
                </a:lnTo>
                <a:lnTo>
                  <a:pt x="0" y="2423110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</p:sp>
      <p:sp>
        <p:nvSpPr>
          <p:cNvPr id="47" name="TextBox 47"/>
          <p:cNvSpPr txBox="1"/>
          <p:nvPr/>
        </p:nvSpPr>
        <p:spPr>
          <a:xfrm>
            <a:off x="2491201" y="1258503"/>
            <a:ext cx="4020694" cy="4689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33"/>
              </a:lnSpc>
            </a:pPr>
            <a:r>
              <a:rPr lang="en-US" sz="3271">
                <a:solidFill>
                  <a:srgbClr val="8D6F22"/>
                </a:solidFill>
                <a:latin typeface="Antic Bold"/>
                <a:ea typeface="Antic Bold"/>
                <a:cs typeface="Antic Bold"/>
                <a:sym typeface="Antic Bold"/>
              </a:rPr>
              <a:t>MYSQL 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1415443" y="204448"/>
            <a:ext cx="16872557" cy="6556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36"/>
              </a:lnSpc>
            </a:pPr>
            <a:r>
              <a:rPr lang="en-US" sz="4571">
                <a:solidFill>
                  <a:srgbClr val="8D6F22"/>
                </a:solidFill>
                <a:latin typeface="Antic Bold"/>
                <a:ea typeface="Antic Bold"/>
                <a:cs typeface="Antic Bold"/>
                <a:sym typeface="Antic Bold"/>
              </a:rPr>
              <a:t>DSRN, DBRN, DURN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13043251" y="1279074"/>
            <a:ext cx="4020694" cy="4689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33"/>
              </a:lnSpc>
            </a:pPr>
            <a:r>
              <a:rPr lang="en-US" sz="3271">
                <a:solidFill>
                  <a:srgbClr val="8D6F22"/>
                </a:solidFill>
                <a:latin typeface="Antic Bold"/>
                <a:ea typeface="Antic Bold"/>
                <a:cs typeface="Antic Bold"/>
                <a:sym typeface="Antic Bold"/>
              </a:rPr>
              <a:t>Power BI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213378" y="4160947"/>
            <a:ext cx="7427113" cy="7947062"/>
            <a:chOff x="0" y="0"/>
            <a:chExt cx="1956112" cy="209305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56112" cy="2093053"/>
            </a:xfrm>
            <a:custGeom>
              <a:avLst/>
              <a:gdLst/>
              <a:ahLst/>
              <a:cxnLst/>
              <a:rect l="l" t="t" r="r" b="b"/>
              <a:pathLst>
                <a:path w="1956112" h="2093053">
                  <a:moveTo>
                    <a:pt x="0" y="0"/>
                  </a:moveTo>
                  <a:lnTo>
                    <a:pt x="1956112" y="0"/>
                  </a:lnTo>
                  <a:lnTo>
                    <a:pt x="1956112" y="2093053"/>
                  </a:lnTo>
                  <a:lnTo>
                    <a:pt x="0" y="2093053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1956112" cy="21502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206094" y="2972010"/>
            <a:ext cx="6624657" cy="6033593"/>
            <a:chOff x="0" y="0"/>
            <a:chExt cx="508001" cy="46267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08001" cy="462676"/>
            </a:xfrm>
            <a:custGeom>
              <a:avLst/>
              <a:gdLst/>
              <a:ahLst/>
              <a:cxnLst/>
              <a:rect l="l" t="t" r="r" b="b"/>
              <a:pathLst>
                <a:path w="508001" h="462676">
                  <a:moveTo>
                    <a:pt x="0" y="0"/>
                  </a:moveTo>
                  <a:lnTo>
                    <a:pt x="508001" y="0"/>
                  </a:lnTo>
                  <a:lnTo>
                    <a:pt x="508001" y="462676"/>
                  </a:lnTo>
                  <a:lnTo>
                    <a:pt x="0" y="462676"/>
                  </a:lnTo>
                  <a:close/>
                </a:path>
              </a:pathLst>
            </a:custGeom>
            <a:blipFill>
              <a:blip r:embed="rId2"/>
              <a:stretch>
                <a:fillRect l="-30958" r="-30958"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>
            <a:off x="-132239" y="0"/>
            <a:ext cx="1538516" cy="538623"/>
            <a:chOff x="0" y="0"/>
            <a:chExt cx="405206" cy="14185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05206" cy="141859"/>
            </a:xfrm>
            <a:custGeom>
              <a:avLst/>
              <a:gdLst/>
              <a:ahLst/>
              <a:cxnLst/>
              <a:rect l="l" t="t" r="r" b="b"/>
              <a:pathLst>
                <a:path w="405206" h="141859">
                  <a:moveTo>
                    <a:pt x="0" y="0"/>
                  </a:moveTo>
                  <a:lnTo>
                    <a:pt x="405206" y="0"/>
                  </a:lnTo>
                  <a:lnTo>
                    <a:pt x="405206" y="141859"/>
                  </a:lnTo>
                  <a:lnTo>
                    <a:pt x="0" y="141859"/>
                  </a:lnTo>
                  <a:close/>
                </a:path>
              </a:pathLst>
            </a:custGeom>
            <a:solidFill>
              <a:srgbClr val="8D6F22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57150"/>
              <a:ext cx="405206" cy="1990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150670" y="6996320"/>
            <a:ext cx="255607" cy="182440"/>
          </a:xfrm>
          <a:custGeom>
            <a:avLst/>
            <a:gdLst/>
            <a:ahLst/>
            <a:cxnLst/>
            <a:rect l="l" t="t" r="r" b="b"/>
            <a:pathLst>
              <a:path w="255607" h="182440">
                <a:moveTo>
                  <a:pt x="0" y="0"/>
                </a:moveTo>
                <a:lnTo>
                  <a:pt x="255607" y="0"/>
                </a:lnTo>
                <a:lnTo>
                  <a:pt x="255607" y="182440"/>
                </a:lnTo>
                <a:lnTo>
                  <a:pt x="0" y="1824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11" name="Group 11"/>
          <p:cNvGrpSpPr/>
          <p:nvPr/>
        </p:nvGrpSpPr>
        <p:grpSpPr>
          <a:xfrm>
            <a:off x="0" y="9787454"/>
            <a:ext cx="499546" cy="499546"/>
            <a:chOff x="0" y="0"/>
            <a:chExt cx="146315" cy="14631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46315" cy="146315"/>
            </a:xfrm>
            <a:custGeom>
              <a:avLst/>
              <a:gdLst/>
              <a:ahLst/>
              <a:cxnLst/>
              <a:rect l="l" t="t" r="r" b="b"/>
              <a:pathLst>
                <a:path w="146315" h="146315">
                  <a:moveTo>
                    <a:pt x="0" y="0"/>
                  </a:moveTo>
                  <a:lnTo>
                    <a:pt x="146315" y="0"/>
                  </a:lnTo>
                  <a:lnTo>
                    <a:pt x="146315" y="146315"/>
                  </a:lnTo>
                  <a:lnTo>
                    <a:pt x="0" y="146315"/>
                  </a:lnTo>
                  <a:close/>
                </a:path>
              </a:pathLst>
            </a:custGeom>
            <a:solidFill>
              <a:srgbClr val="8D6F22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146315" cy="1844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32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0713832" y="9008527"/>
            <a:ext cx="499546" cy="499546"/>
            <a:chOff x="0" y="0"/>
            <a:chExt cx="146315" cy="146315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46315" cy="146315"/>
            </a:xfrm>
            <a:custGeom>
              <a:avLst/>
              <a:gdLst/>
              <a:ahLst/>
              <a:cxnLst/>
              <a:rect l="l" t="t" r="r" b="b"/>
              <a:pathLst>
                <a:path w="146315" h="146315">
                  <a:moveTo>
                    <a:pt x="0" y="0"/>
                  </a:moveTo>
                  <a:lnTo>
                    <a:pt x="146315" y="0"/>
                  </a:lnTo>
                  <a:lnTo>
                    <a:pt x="146315" y="146315"/>
                  </a:lnTo>
                  <a:lnTo>
                    <a:pt x="0" y="146315"/>
                  </a:lnTo>
                  <a:close/>
                </a:path>
              </a:pathLst>
            </a:custGeom>
            <a:solidFill>
              <a:srgbClr val="8D6F22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146315" cy="1844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32"/>
                </a:lnSpc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>
            <a:off x="5852138" y="6941790"/>
            <a:ext cx="291499" cy="291499"/>
          </a:xfrm>
          <a:custGeom>
            <a:avLst/>
            <a:gdLst/>
            <a:ahLst/>
            <a:cxnLst/>
            <a:rect l="l" t="t" r="r" b="b"/>
            <a:pathLst>
              <a:path w="291499" h="291499">
                <a:moveTo>
                  <a:pt x="0" y="0"/>
                </a:moveTo>
                <a:lnTo>
                  <a:pt x="291499" y="0"/>
                </a:lnTo>
                <a:lnTo>
                  <a:pt x="291499" y="291499"/>
                </a:lnTo>
                <a:lnTo>
                  <a:pt x="0" y="29149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18" name="Group 18"/>
          <p:cNvGrpSpPr/>
          <p:nvPr/>
        </p:nvGrpSpPr>
        <p:grpSpPr>
          <a:xfrm rot="5400000">
            <a:off x="10658428" y="1501137"/>
            <a:ext cx="532129" cy="2941746"/>
            <a:chOff x="0" y="0"/>
            <a:chExt cx="140149" cy="774781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40149" cy="774781"/>
            </a:xfrm>
            <a:custGeom>
              <a:avLst/>
              <a:gdLst/>
              <a:ahLst/>
              <a:cxnLst/>
              <a:rect l="l" t="t" r="r" b="b"/>
              <a:pathLst>
                <a:path w="140149" h="774781">
                  <a:moveTo>
                    <a:pt x="0" y="0"/>
                  </a:moveTo>
                  <a:lnTo>
                    <a:pt x="140149" y="0"/>
                  </a:lnTo>
                  <a:lnTo>
                    <a:pt x="140149" y="774781"/>
                  </a:lnTo>
                  <a:lnTo>
                    <a:pt x="0" y="774781"/>
                  </a:lnTo>
                  <a:close/>
                </a:path>
              </a:pathLst>
            </a:custGeom>
            <a:solidFill>
              <a:srgbClr val="8D6F22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57150"/>
              <a:ext cx="140149" cy="8319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21" name="Freeform 21"/>
          <p:cNvSpPr/>
          <p:nvPr/>
        </p:nvSpPr>
        <p:spPr>
          <a:xfrm>
            <a:off x="3723363" y="6456163"/>
            <a:ext cx="2128775" cy="971253"/>
          </a:xfrm>
          <a:custGeom>
            <a:avLst/>
            <a:gdLst/>
            <a:ahLst/>
            <a:cxnLst/>
            <a:rect l="l" t="t" r="r" b="b"/>
            <a:pathLst>
              <a:path w="2128775" h="971253">
                <a:moveTo>
                  <a:pt x="0" y="0"/>
                </a:moveTo>
                <a:lnTo>
                  <a:pt x="2128775" y="0"/>
                </a:lnTo>
                <a:lnTo>
                  <a:pt x="2128775" y="971254"/>
                </a:lnTo>
                <a:lnTo>
                  <a:pt x="0" y="97125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2" name="TextBox 22"/>
          <p:cNvSpPr txBox="1"/>
          <p:nvPr/>
        </p:nvSpPr>
        <p:spPr>
          <a:xfrm>
            <a:off x="650624" y="4305134"/>
            <a:ext cx="10986026" cy="2029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537"/>
              </a:lnSpc>
            </a:pPr>
            <a:r>
              <a:rPr lang="en-US" sz="12534">
                <a:solidFill>
                  <a:srgbClr val="8D6F22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Dashboard 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081732" y="-374888"/>
            <a:ext cx="20451464" cy="10927953"/>
            <a:chOff x="0" y="0"/>
            <a:chExt cx="5386394" cy="287814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386394" cy="2878144"/>
            </a:xfrm>
            <a:custGeom>
              <a:avLst/>
              <a:gdLst/>
              <a:ahLst/>
              <a:cxnLst/>
              <a:rect l="l" t="t" r="r" b="b"/>
              <a:pathLst>
                <a:path w="5386394" h="2878144">
                  <a:moveTo>
                    <a:pt x="0" y="0"/>
                  </a:moveTo>
                  <a:lnTo>
                    <a:pt x="5386394" y="0"/>
                  </a:lnTo>
                  <a:lnTo>
                    <a:pt x="5386394" y="2878144"/>
                  </a:lnTo>
                  <a:lnTo>
                    <a:pt x="0" y="2878144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5386394" cy="29352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6749484" y="0"/>
            <a:ext cx="1538516" cy="538623"/>
            <a:chOff x="0" y="0"/>
            <a:chExt cx="405206" cy="14185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05206" cy="141859"/>
            </a:xfrm>
            <a:custGeom>
              <a:avLst/>
              <a:gdLst/>
              <a:ahLst/>
              <a:cxnLst/>
              <a:rect l="l" t="t" r="r" b="b"/>
              <a:pathLst>
                <a:path w="405206" h="141859">
                  <a:moveTo>
                    <a:pt x="0" y="0"/>
                  </a:moveTo>
                  <a:lnTo>
                    <a:pt x="405206" y="0"/>
                  </a:lnTo>
                  <a:lnTo>
                    <a:pt x="405206" y="141859"/>
                  </a:lnTo>
                  <a:lnTo>
                    <a:pt x="0" y="141859"/>
                  </a:lnTo>
                  <a:close/>
                </a:path>
              </a:pathLst>
            </a:custGeom>
            <a:solidFill>
              <a:srgbClr val="8D6F22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405206" cy="1990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6889711" y="9258300"/>
            <a:ext cx="348469" cy="382551"/>
          </a:xfrm>
          <a:custGeom>
            <a:avLst/>
            <a:gdLst/>
            <a:ahLst/>
            <a:cxnLst/>
            <a:rect l="l" t="t" r="r" b="b"/>
            <a:pathLst>
              <a:path w="348469" h="382551">
                <a:moveTo>
                  <a:pt x="0" y="0"/>
                </a:moveTo>
                <a:lnTo>
                  <a:pt x="348469" y="0"/>
                </a:lnTo>
                <a:lnTo>
                  <a:pt x="348469" y="382551"/>
                </a:lnTo>
                <a:lnTo>
                  <a:pt x="0" y="3825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 rot="-5400000">
            <a:off x="762635" y="-1204808"/>
            <a:ext cx="532129" cy="2941746"/>
            <a:chOff x="0" y="0"/>
            <a:chExt cx="140149" cy="774781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40149" cy="774781"/>
            </a:xfrm>
            <a:custGeom>
              <a:avLst/>
              <a:gdLst/>
              <a:ahLst/>
              <a:cxnLst/>
              <a:rect l="l" t="t" r="r" b="b"/>
              <a:pathLst>
                <a:path w="140149" h="774781">
                  <a:moveTo>
                    <a:pt x="0" y="0"/>
                  </a:moveTo>
                  <a:lnTo>
                    <a:pt x="140149" y="0"/>
                  </a:lnTo>
                  <a:lnTo>
                    <a:pt x="140149" y="774781"/>
                  </a:lnTo>
                  <a:lnTo>
                    <a:pt x="0" y="774781"/>
                  </a:lnTo>
                  <a:close/>
                </a:path>
              </a:pathLst>
            </a:custGeom>
            <a:solidFill>
              <a:srgbClr val="8D6F22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140149" cy="8319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1501110" y="0"/>
            <a:ext cx="15285780" cy="10287000"/>
          </a:xfrm>
          <a:custGeom>
            <a:avLst/>
            <a:gdLst/>
            <a:ahLst/>
            <a:cxnLst/>
            <a:rect l="l" t="t" r="r" b="b"/>
            <a:pathLst>
              <a:path w="15285780" h="10287000">
                <a:moveTo>
                  <a:pt x="0" y="0"/>
                </a:moveTo>
                <a:lnTo>
                  <a:pt x="15285780" y="0"/>
                </a:lnTo>
                <a:lnTo>
                  <a:pt x="1528578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</p:sp>
      <p:grpSp>
        <p:nvGrpSpPr>
          <p:cNvPr id="13" name="Group 13"/>
          <p:cNvGrpSpPr/>
          <p:nvPr/>
        </p:nvGrpSpPr>
        <p:grpSpPr>
          <a:xfrm rot="-5400000">
            <a:off x="16797881" y="8816127"/>
            <a:ext cx="532129" cy="2941746"/>
            <a:chOff x="0" y="0"/>
            <a:chExt cx="140149" cy="774781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40149" cy="774781"/>
            </a:xfrm>
            <a:custGeom>
              <a:avLst/>
              <a:gdLst/>
              <a:ahLst/>
              <a:cxnLst/>
              <a:rect l="l" t="t" r="r" b="b"/>
              <a:pathLst>
                <a:path w="140149" h="774781">
                  <a:moveTo>
                    <a:pt x="0" y="0"/>
                  </a:moveTo>
                  <a:lnTo>
                    <a:pt x="140149" y="0"/>
                  </a:lnTo>
                  <a:lnTo>
                    <a:pt x="140149" y="774781"/>
                  </a:lnTo>
                  <a:lnTo>
                    <a:pt x="0" y="774781"/>
                  </a:lnTo>
                  <a:close/>
                </a:path>
              </a:pathLst>
            </a:custGeom>
            <a:solidFill>
              <a:srgbClr val="8D6F22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57150"/>
              <a:ext cx="140149" cy="8319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081732" y="-374888"/>
            <a:ext cx="20451464" cy="10927953"/>
            <a:chOff x="0" y="0"/>
            <a:chExt cx="5386394" cy="287814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386394" cy="2878144"/>
            </a:xfrm>
            <a:custGeom>
              <a:avLst/>
              <a:gdLst/>
              <a:ahLst/>
              <a:cxnLst/>
              <a:rect l="l" t="t" r="r" b="b"/>
              <a:pathLst>
                <a:path w="5386394" h="2878144">
                  <a:moveTo>
                    <a:pt x="0" y="0"/>
                  </a:moveTo>
                  <a:lnTo>
                    <a:pt x="5386394" y="0"/>
                  </a:lnTo>
                  <a:lnTo>
                    <a:pt x="5386394" y="2878144"/>
                  </a:lnTo>
                  <a:lnTo>
                    <a:pt x="0" y="2878144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5386394" cy="29352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6749484" y="0"/>
            <a:ext cx="1538516" cy="538623"/>
            <a:chOff x="0" y="0"/>
            <a:chExt cx="405206" cy="14185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05206" cy="141859"/>
            </a:xfrm>
            <a:custGeom>
              <a:avLst/>
              <a:gdLst/>
              <a:ahLst/>
              <a:cxnLst/>
              <a:rect l="l" t="t" r="r" b="b"/>
              <a:pathLst>
                <a:path w="405206" h="141859">
                  <a:moveTo>
                    <a:pt x="0" y="0"/>
                  </a:moveTo>
                  <a:lnTo>
                    <a:pt x="405206" y="0"/>
                  </a:lnTo>
                  <a:lnTo>
                    <a:pt x="405206" y="141859"/>
                  </a:lnTo>
                  <a:lnTo>
                    <a:pt x="0" y="141859"/>
                  </a:lnTo>
                  <a:close/>
                </a:path>
              </a:pathLst>
            </a:custGeom>
            <a:solidFill>
              <a:srgbClr val="8D6F22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405206" cy="1990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6889711" y="9258300"/>
            <a:ext cx="348469" cy="382551"/>
          </a:xfrm>
          <a:custGeom>
            <a:avLst/>
            <a:gdLst/>
            <a:ahLst/>
            <a:cxnLst/>
            <a:rect l="l" t="t" r="r" b="b"/>
            <a:pathLst>
              <a:path w="348469" h="382551">
                <a:moveTo>
                  <a:pt x="0" y="0"/>
                </a:moveTo>
                <a:lnTo>
                  <a:pt x="348469" y="0"/>
                </a:lnTo>
                <a:lnTo>
                  <a:pt x="348469" y="382551"/>
                </a:lnTo>
                <a:lnTo>
                  <a:pt x="0" y="3825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 rot="-5400000">
            <a:off x="762635" y="-1204808"/>
            <a:ext cx="532129" cy="2941746"/>
            <a:chOff x="0" y="0"/>
            <a:chExt cx="140149" cy="774781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40149" cy="774781"/>
            </a:xfrm>
            <a:custGeom>
              <a:avLst/>
              <a:gdLst/>
              <a:ahLst/>
              <a:cxnLst/>
              <a:rect l="l" t="t" r="r" b="b"/>
              <a:pathLst>
                <a:path w="140149" h="774781">
                  <a:moveTo>
                    <a:pt x="0" y="0"/>
                  </a:moveTo>
                  <a:lnTo>
                    <a:pt x="140149" y="0"/>
                  </a:lnTo>
                  <a:lnTo>
                    <a:pt x="140149" y="774781"/>
                  </a:lnTo>
                  <a:lnTo>
                    <a:pt x="0" y="774781"/>
                  </a:lnTo>
                  <a:close/>
                </a:path>
              </a:pathLst>
            </a:custGeom>
            <a:solidFill>
              <a:srgbClr val="8D6F22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140149" cy="8319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 rot="-5400000">
            <a:off x="16797881" y="8816127"/>
            <a:ext cx="532129" cy="2941746"/>
            <a:chOff x="0" y="0"/>
            <a:chExt cx="140149" cy="774781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40149" cy="774781"/>
            </a:xfrm>
            <a:custGeom>
              <a:avLst/>
              <a:gdLst/>
              <a:ahLst/>
              <a:cxnLst/>
              <a:rect l="l" t="t" r="r" b="b"/>
              <a:pathLst>
                <a:path w="140149" h="774781">
                  <a:moveTo>
                    <a:pt x="0" y="0"/>
                  </a:moveTo>
                  <a:lnTo>
                    <a:pt x="140149" y="0"/>
                  </a:lnTo>
                  <a:lnTo>
                    <a:pt x="140149" y="774781"/>
                  </a:lnTo>
                  <a:lnTo>
                    <a:pt x="0" y="774781"/>
                  </a:lnTo>
                  <a:close/>
                </a:path>
              </a:pathLst>
            </a:custGeom>
            <a:solidFill>
              <a:srgbClr val="8D6F22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57150"/>
              <a:ext cx="140149" cy="8319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BB9C7952-5FBA-D8F1-9172-9EBA4E0672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9820" y="0"/>
            <a:ext cx="15198778" cy="10248901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385443" y="-38100"/>
            <a:ext cx="12749151" cy="7572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75"/>
              </a:lnSpc>
            </a:pPr>
            <a:r>
              <a:rPr lang="en-US" sz="4699">
                <a:solidFill>
                  <a:srgbClr val="8D6F22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Conclusion : Key Insights &amp; Strategic Focus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6749484" y="9748377"/>
            <a:ext cx="1538516" cy="538623"/>
            <a:chOff x="0" y="0"/>
            <a:chExt cx="405206" cy="14185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05206" cy="141859"/>
            </a:xfrm>
            <a:custGeom>
              <a:avLst/>
              <a:gdLst/>
              <a:ahLst/>
              <a:cxnLst/>
              <a:rect l="l" t="t" r="r" b="b"/>
              <a:pathLst>
                <a:path w="405206" h="141859">
                  <a:moveTo>
                    <a:pt x="0" y="0"/>
                  </a:moveTo>
                  <a:lnTo>
                    <a:pt x="405206" y="0"/>
                  </a:lnTo>
                  <a:lnTo>
                    <a:pt x="405206" y="141859"/>
                  </a:lnTo>
                  <a:lnTo>
                    <a:pt x="0" y="141859"/>
                  </a:lnTo>
                  <a:close/>
                </a:path>
              </a:pathLst>
            </a:custGeom>
            <a:solidFill>
              <a:srgbClr val="8D6F22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405206" cy="1990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1666066" y="-489926"/>
            <a:ext cx="3562139" cy="13250192"/>
            <a:chOff x="0" y="0"/>
            <a:chExt cx="938177" cy="348976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938177" cy="3489763"/>
            </a:xfrm>
            <a:custGeom>
              <a:avLst/>
              <a:gdLst/>
              <a:ahLst/>
              <a:cxnLst/>
              <a:rect l="l" t="t" r="r" b="b"/>
              <a:pathLst>
                <a:path w="938177" h="3489763">
                  <a:moveTo>
                    <a:pt x="0" y="0"/>
                  </a:moveTo>
                  <a:lnTo>
                    <a:pt x="938177" y="0"/>
                  </a:lnTo>
                  <a:lnTo>
                    <a:pt x="938177" y="3489763"/>
                  </a:lnTo>
                  <a:lnTo>
                    <a:pt x="0" y="3489763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938177" cy="35469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 rot="5400000">
            <a:off x="-3198955" y="5095028"/>
            <a:ext cx="10458286" cy="268230"/>
            <a:chOff x="0" y="0"/>
            <a:chExt cx="2754446" cy="7064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754446" cy="70645"/>
            </a:xfrm>
            <a:custGeom>
              <a:avLst/>
              <a:gdLst/>
              <a:ahLst/>
              <a:cxnLst/>
              <a:rect l="l" t="t" r="r" b="b"/>
              <a:pathLst>
                <a:path w="2754446" h="70645">
                  <a:moveTo>
                    <a:pt x="0" y="0"/>
                  </a:moveTo>
                  <a:lnTo>
                    <a:pt x="2754446" y="0"/>
                  </a:lnTo>
                  <a:lnTo>
                    <a:pt x="2754446" y="70645"/>
                  </a:lnTo>
                  <a:lnTo>
                    <a:pt x="0" y="70645"/>
                  </a:lnTo>
                  <a:close/>
                </a:path>
              </a:pathLst>
            </a:custGeom>
            <a:solidFill>
              <a:srgbClr val="8D6F22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2754446" cy="1277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2385443" y="923925"/>
            <a:ext cx="15640498" cy="90591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28"/>
              </a:lnSpc>
              <a:spcBef>
                <a:spcPct val="0"/>
              </a:spcBef>
            </a:pPr>
            <a:r>
              <a:rPr lang="en-US" sz="3734">
                <a:solidFill>
                  <a:srgbClr val="000000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Revenue Performance:</a:t>
            </a:r>
          </a:p>
          <a:p>
            <a:pPr algn="l">
              <a:lnSpc>
                <a:spcPts val="5228"/>
              </a:lnSpc>
              <a:spcBef>
                <a:spcPct val="0"/>
              </a:spcBef>
            </a:pPr>
            <a:endParaRPr lang="en-US" sz="3734">
              <a:solidFill>
                <a:srgbClr val="000000"/>
              </a:solidFill>
              <a:latin typeface="Poppins Bold Italics"/>
              <a:ea typeface="Poppins Bold Italics"/>
              <a:cs typeface="Poppins Bold Italics"/>
              <a:sym typeface="Poppins Bold Italics"/>
            </a:endParaRPr>
          </a:p>
          <a:p>
            <a:pPr algn="l">
              <a:lnSpc>
                <a:spcPts val="5088"/>
              </a:lnSpc>
              <a:spcBef>
                <a:spcPct val="0"/>
              </a:spcBef>
            </a:pPr>
            <a:r>
              <a:rPr lang="en-US" sz="3634">
                <a:solidFill>
                  <a:srgbClr val="000000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Total Revenue:</a:t>
            </a:r>
            <a:r>
              <a:rPr lang="en-US" sz="3634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2B INR over three months.</a:t>
            </a:r>
          </a:p>
          <a:p>
            <a:pPr algn="l">
              <a:lnSpc>
                <a:spcPts val="5088"/>
              </a:lnSpc>
              <a:spcBef>
                <a:spcPct val="0"/>
              </a:spcBef>
            </a:pPr>
            <a:r>
              <a:rPr lang="en-US" sz="3634">
                <a:solidFill>
                  <a:srgbClr val="000000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Top Performers</a:t>
            </a:r>
            <a:r>
              <a:rPr lang="en-US" sz="3634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Luxury hotels contributed 61.61%, with "ITV Exotica" leading at 320M INR.</a:t>
            </a:r>
          </a:p>
          <a:p>
            <a:pPr algn="l">
              <a:lnSpc>
                <a:spcPts val="5228"/>
              </a:lnSpc>
              <a:spcBef>
                <a:spcPct val="0"/>
              </a:spcBef>
            </a:pPr>
            <a:endParaRPr lang="en-US" sz="3634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5088"/>
              </a:lnSpc>
              <a:spcBef>
                <a:spcPct val="0"/>
              </a:spcBef>
            </a:pPr>
            <a:r>
              <a:rPr lang="en-US" sz="3634">
                <a:solidFill>
                  <a:srgbClr val="000000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Booking Impact: </a:t>
            </a:r>
            <a:r>
              <a:rPr lang="en-US" sz="3634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82.46% revenue from successful check-outs.</a:t>
            </a:r>
          </a:p>
          <a:p>
            <a:pPr algn="l">
              <a:lnSpc>
                <a:spcPts val="5228"/>
              </a:lnSpc>
              <a:spcBef>
                <a:spcPct val="0"/>
              </a:spcBef>
            </a:pPr>
            <a:endParaRPr lang="en-US" sz="3634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5228"/>
              </a:lnSpc>
              <a:spcBef>
                <a:spcPct val="0"/>
              </a:spcBef>
            </a:pPr>
            <a:r>
              <a:rPr lang="en-US" sz="3734">
                <a:solidFill>
                  <a:srgbClr val="000000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Occupancy &amp; Booking:</a:t>
            </a:r>
          </a:p>
          <a:p>
            <a:pPr algn="l">
              <a:lnSpc>
                <a:spcPts val="5228"/>
              </a:lnSpc>
              <a:spcBef>
                <a:spcPct val="0"/>
              </a:spcBef>
            </a:pPr>
            <a:endParaRPr lang="en-US" sz="3734">
              <a:solidFill>
                <a:srgbClr val="000000"/>
              </a:solidFill>
              <a:latin typeface="Poppins Bold Italics"/>
              <a:ea typeface="Poppins Bold Italics"/>
              <a:cs typeface="Poppins Bold Italics"/>
              <a:sym typeface="Poppins Bold Italics"/>
            </a:endParaRPr>
          </a:p>
          <a:p>
            <a:pPr algn="l">
              <a:lnSpc>
                <a:spcPts val="5088"/>
              </a:lnSpc>
              <a:spcBef>
                <a:spcPct val="0"/>
              </a:spcBef>
            </a:pPr>
            <a:r>
              <a:rPr lang="en-US" sz="3634">
                <a:solidFill>
                  <a:srgbClr val="000000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Average Occupancy</a:t>
            </a:r>
            <a:r>
              <a:rPr lang="en-US" sz="3634">
                <a:solidFill>
                  <a:srgbClr val="000000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: </a:t>
            </a:r>
            <a:r>
              <a:rPr lang="en-US" sz="3634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57.87%, with Mumbai at 24.92% and Hyderabad at 25%.</a:t>
            </a:r>
          </a:p>
          <a:p>
            <a:pPr algn="l">
              <a:lnSpc>
                <a:spcPts val="5088"/>
              </a:lnSpc>
              <a:spcBef>
                <a:spcPct val="0"/>
              </a:spcBef>
            </a:pPr>
            <a:r>
              <a:rPr lang="en-US" sz="3634">
                <a:solidFill>
                  <a:srgbClr val="000000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Booking Channels</a:t>
            </a:r>
            <a:r>
              <a:rPr lang="en-US" sz="3634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40.9% bookings via "others" (unspecified platforms).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969640" y="9449576"/>
            <a:ext cx="1974898" cy="538623"/>
            <a:chOff x="0" y="0"/>
            <a:chExt cx="520138" cy="14185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20138" cy="141859"/>
            </a:xfrm>
            <a:custGeom>
              <a:avLst/>
              <a:gdLst/>
              <a:ahLst/>
              <a:cxnLst/>
              <a:rect l="l" t="t" r="r" b="b"/>
              <a:pathLst>
                <a:path w="520138" h="141859">
                  <a:moveTo>
                    <a:pt x="0" y="0"/>
                  </a:moveTo>
                  <a:lnTo>
                    <a:pt x="520138" y="0"/>
                  </a:lnTo>
                  <a:lnTo>
                    <a:pt x="520138" y="141859"/>
                  </a:lnTo>
                  <a:lnTo>
                    <a:pt x="0" y="141859"/>
                  </a:lnTo>
                  <a:close/>
                </a:path>
              </a:pathLst>
            </a:custGeom>
            <a:solidFill>
              <a:srgbClr val="8D6F22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520138" cy="1990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752879" y="-390004"/>
            <a:ext cx="7201304" cy="11067008"/>
            <a:chOff x="0" y="0"/>
            <a:chExt cx="1896640" cy="291476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896640" cy="2914767"/>
            </a:xfrm>
            <a:custGeom>
              <a:avLst/>
              <a:gdLst/>
              <a:ahLst/>
              <a:cxnLst/>
              <a:rect l="l" t="t" r="r" b="b"/>
              <a:pathLst>
                <a:path w="1896640" h="2914767">
                  <a:moveTo>
                    <a:pt x="0" y="0"/>
                  </a:moveTo>
                  <a:lnTo>
                    <a:pt x="1896640" y="0"/>
                  </a:lnTo>
                  <a:lnTo>
                    <a:pt x="1896640" y="2914767"/>
                  </a:lnTo>
                  <a:lnTo>
                    <a:pt x="0" y="2914767"/>
                  </a:lnTo>
                  <a:close/>
                </a:path>
              </a:pathLst>
            </a:custGeom>
            <a:solidFill>
              <a:srgbClr val="DED8D2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1896640" cy="29719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6913920" y="637555"/>
            <a:ext cx="6703099" cy="923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145"/>
              </a:lnSpc>
            </a:pPr>
            <a:r>
              <a:rPr lang="en-US" sz="5690">
                <a:solidFill>
                  <a:srgbClr val="8D6F22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Project Overview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13816450" y="853625"/>
            <a:ext cx="1538516" cy="538623"/>
            <a:chOff x="0" y="0"/>
            <a:chExt cx="405206" cy="141859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05206" cy="141859"/>
            </a:xfrm>
            <a:custGeom>
              <a:avLst/>
              <a:gdLst/>
              <a:ahLst/>
              <a:cxnLst/>
              <a:rect l="l" t="t" r="r" b="b"/>
              <a:pathLst>
                <a:path w="405206" h="141859">
                  <a:moveTo>
                    <a:pt x="0" y="0"/>
                  </a:moveTo>
                  <a:lnTo>
                    <a:pt x="405206" y="0"/>
                  </a:lnTo>
                  <a:lnTo>
                    <a:pt x="405206" y="141859"/>
                  </a:lnTo>
                  <a:lnTo>
                    <a:pt x="0" y="141859"/>
                  </a:lnTo>
                  <a:close/>
                </a:path>
              </a:pathLst>
            </a:custGeom>
            <a:solidFill>
              <a:srgbClr val="8D6F22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405206" cy="1990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16889711" y="9258300"/>
            <a:ext cx="348469" cy="382551"/>
          </a:xfrm>
          <a:custGeom>
            <a:avLst/>
            <a:gdLst/>
            <a:ahLst/>
            <a:cxnLst/>
            <a:rect l="l" t="t" r="r" b="b"/>
            <a:pathLst>
              <a:path w="348469" h="382551">
                <a:moveTo>
                  <a:pt x="0" y="0"/>
                </a:moveTo>
                <a:lnTo>
                  <a:pt x="348469" y="0"/>
                </a:lnTo>
                <a:lnTo>
                  <a:pt x="348469" y="382551"/>
                </a:lnTo>
                <a:lnTo>
                  <a:pt x="0" y="3825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1393676" y="1359432"/>
            <a:ext cx="3607697" cy="4235452"/>
            <a:chOff x="0" y="0"/>
            <a:chExt cx="558927" cy="656182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558927" cy="656182"/>
            </a:xfrm>
            <a:custGeom>
              <a:avLst/>
              <a:gdLst/>
              <a:ahLst/>
              <a:cxnLst/>
              <a:rect l="l" t="t" r="r" b="b"/>
              <a:pathLst>
                <a:path w="558927" h="656182">
                  <a:moveTo>
                    <a:pt x="0" y="0"/>
                  </a:moveTo>
                  <a:lnTo>
                    <a:pt x="558927" y="0"/>
                  </a:lnTo>
                  <a:lnTo>
                    <a:pt x="558927" y="656182"/>
                  </a:lnTo>
                  <a:lnTo>
                    <a:pt x="0" y="656182"/>
                  </a:lnTo>
                  <a:close/>
                </a:path>
              </a:pathLst>
            </a:custGeom>
            <a:blipFill>
              <a:blip r:embed="rId4"/>
              <a:stretch>
                <a:fillRect l="-38105" r="-38105"/>
              </a:stretch>
            </a:blipFill>
          </p:spPr>
        </p:sp>
      </p:grpSp>
      <p:grpSp>
        <p:nvGrpSpPr>
          <p:cNvPr id="15" name="Group 15"/>
          <p:cNvGrpSpPr/>
          <p:nvPr/>
        </p:nvGrpSpPr>
        <p:grpSpPr>
          <a:xfrm>
            <a:off x="4117630" y="6100188"/>
            <a:ext cx="2995721" cy="3158112"/>
            <a:chOff x="0" y="0"/>
            <a:chExt cx="464116" cy="489274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464116" cy="489274"/>
            </a:xfrm>
            <a:custGeom>
              <a:avLst/>
              <a:gdLst/>
              <a:ahLst/>
              <a:cxnLst/>
              <a:rect l="l" t="t" r="r" b="b"/>
              <a:pathLst>
                <a:path w="464116" h="489274">
                  <a:moveTo>
                    <a:pt x="0" y="0"/>
                  </a:moveTo>
                  <a:lnTo>
                    <a:pt x="464116" y="0"/>
                  </a:lnTo>
                  <a:lnTo>
                    <a:pt x="464116" y="489274"/>
                  </a:lnTo>
                  <a:lnTo>
                    <a:pt x="0" y="489274"/>
                  </a:lnTo>
                  <a:close/>
                </a:path>
              </a:pathLst>
            </a:custGeom>
            <a:blipFill>
              <a:blip r:embed="rId5"/>
              <a:stretch>
                <a:fillRect l="-29115" r="-29115"/>
              </a:stretch>
            </a:blipFill>
          </p:spPr>
        </p:sp>
      </p:grpSp>
      <p:grpSp>
        <p:nvGrpSpPr>
          <p:cNvPr id="17" name="Group 17"/>
          <p:cNvGrpSpPr/>
          <p:nvPr/>
        </p:nvGrpSpPr>
        <p:grpSpPr>
          <a:xfrm>
            <a:off x="6182360" y="-111441"/>
            <a:ext cx="532129" cy="2941746"/>
            <a:chOff x="0" y="0"/>
            <a:chExt cx="140149" cy="774781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40149" cy="774781"/>
            </a:xfrm>
            <a:custGeom>
              <a:avLst/>
              <a:gdLst/>
              <a:ahLst/>
              <a:cxnLst/>
              <a:rect l="l" t="t" r="r" b="b"/>
              <a:pathLst>
                <a:path w="140149" h="774781">
                  <a:moveTo>
                    <a:pt x="0" y="0"/>
                  </a:moveTo>
                  <a:lnTo>
                    <a:pt x="140149" y="0"/>
                  </a:lnTo>
                  <a:lnTo>
                    <a:pt x="140149" y="774781"/>
                  </a:lnTo>
                  <a:lnTo>
                    <a:pt x="0" y="774781"/>
                  </a:lnTo>
                  <a:close/>
                </a:path>
              </a:pathLst>
            </a:custGeom>
            <a:solidFill>
              <a:srgbClr val="8D6F22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57150"/>
              <a:ext cx="140149" cy="8319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6939116" y="1289466"/>
            <a:ext cx="10124829" cy="27292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2"/>
              </a:lnSpc>
            </a:pPr>
            <a:r>
              <a:rPr lang="en-US" sz="2888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Comprehensive Data Analysis (May - July)</a:t>
            </a:r>
          </a:p>
          <a:p>
            <a:pPr algn="ctr">
              <a:lnSpc>
                <a:spcPts val="3475"/>
              </a:lnSpc>
              <a:spcBef>
                <a:spcPct val="0"/>
              </a:spcBef>
            </a:pPr>
            <a:r>
              <a:rPr lang="en-US" sz="2482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Analyzed hotel booking data for three months across four cities, focusing on booking statuses, room categories, and revenue metrics.</a:t>
            </a:r>
          </a:p>
          <a:p>
            <a:pPr algn="ctr">
              <a:lnSpc>
                <a:spcPts val="3475"/>
              </a:lnSpc>
              <a:spcBef>
                <a:spcPct val="0"/>
              </a:spcBef>
            </a:pPr>
            <a:endParaRPr lang="en-US" sz="2482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6913920" y="3675819"/>
            <a:ext cx="9557016" cy="2946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43"/>
              </a:lnSpc>
            </a:pPr>
            <a:r>
              <a:rPr lang="en-US" sz="2726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SQL Data Queries</a:t>
            </a:r>
          </a:p>
          <a:p>
            <a:pPr marL="568280" lvl="1" indent="-284140" algn="l">
              <a:lnSpc>
                <a:spcPts val="6317"/>
              </a:lnSpc>
              <a:spcBef>
                <a:spcPct val="0"/>
              </a:spcBef>
              <a:buFont typeface="Arial"/>
              <a:buChar char="•"/>
            </a:pPr>
            <a:r>
              <a:rPr lang="en-US" sz="2632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Executed SQL queries to extract, filter, and manipulate data, laying the foundation for in-depth analysis.</a:t>
            </a:r>
          </a:p>
          <a:p>
            <a:pPr algn="ctr">
              <a:lnSpc>
                <a:spcPts val="3280"/>
              </a:lnSpc>
              <a:spcBef>
                <a:spcPct val="0"/>
              </a:spcBef>
            </a:pPr>
            <a:endParaRPr lang="en-US" sz="2632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7201732" y="5944988"/>
            <a:ext cx="9862214" cy="4143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25"/>
              </a:lnSpc>
            </a:pPr>
            <a:r>
              <a:rPr lang="en-US" sz="251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Power BI Dashboard</a:t>
            </a:r>
          </a:p>
          <a:p>
            <a:pPr marL="509186" lvl="1" indent="-254593" algn="l">
              <a:lnSpc>
                <a:spcPts val="5660"/>
              </a:lnSpc>
              <a:buFont typeface="Arial"/>
              <a:buChar char="•"/>
            </a:pPr>
            <a:r>
              <a:rPr lang="en-US" sz="2358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Created an interactive Power BI dashboard with various charts, graphs, and slicers to visualize key metrics and trends, facilitating better decision-making.</a:t>
            </a:r>
          </a:p>
          <a:p>
            <a:pPr algn="l">
              <a:lnSpc>
                <a:spcPts val="6025"/>
              </a:lnSpc>
            </a:pPr>
            <a:endParaRPr lang="en-US" sz="2358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ctr">
              <a:lnSpc>
                <a:spcPts val="3040"/>
              </a:lnSpc>
              <a:spcBef>
                <a:spcPct val="0"/>
              </a:spcBef>
            </a:pPr>
            <a:endParaRPr lang="en-US" sz="2358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385443" y="-38100"/>
            <a:ext cx="12749151" cy="7572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75"/>
              </a:lnSpc>
            </a:pPr>
            <a:r>
              <a:rPr lang="en-US" sz="4699">
                <a:solidFill>
                  <a:srgbClr val="8D6F22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Conclusion : Key Insights &amp; Strategic Focus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6749484" y="9748377"/>
            <a:ext cx="1538516" cy="538623"/>
            <a:chOff x="0" y="0"/>
            <a:chExt cx="405206" cy="14185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05206" cy="141859"/>
            </a:xfrm>
            <a:custGeom>
              <a:avLst/>
              <a:gdLst/>
              <a:ahLst/>
              <a:cxnLst/>
              <a:rect l="l" t="t" r="r" b="b"/>
              <a:pathLst>
                <a:path w="405206" h="141859">
                  <a:moveTo>
                    <a:pt x="0" y="0"/>
                  </a:moveTo>
                  <a:lnTo>
                    <a:pt x="405206" y="0"/>
                  </a:lnTo>
                  <a:lnTo>
                    <a:pt x="405206" y="141859"/>
                  </a:lnTo>
                  <a:lnTo>
                    <a:pt x="0" y="141859"/>
                  </a:lnTo>
                  <a:close/>
                </a:path>
              </a:pathLst>
            </a:custGeom>
            <a:solidFill>
              <a:srgbClr val="8D6F22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405206" cy="1990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1666066" y="-489926"/>
            <a:ext cx="3562139" cy="13250192"/>
            <a:chOff x="0" y="0"/>
            <a:chExt cx="938177" cy="348976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938177" cy="3489763"/>
            </a:xfrm>
            <a:custGeom>
              <a:avLst/>
              <a:gdLst/>
              <a:ahLst/>
              <a:cxnLst/>
              <a:rect l="l" t="t" r="r" b="b"/>
              <a:pathLst>
                <a:path w="938177" h="3489763">
                  <a:moveTo>
                    <a:pt x="0" y="0"/>
                  </a:moveTo>
                  <a:lnTo>
                    <a:pt x="938177" y="0"/>
                  </a:lnTo>
                  <a:lnTo>
                    <a:pt x="938177" y="3489763"/>
                  </a:lnTo>
                  <a:lnTo>
                    <a:pt x="0" y="3489763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938177" cy="35469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 rot="5400000">
            <a:off x="-3198955" y="5095028"/>
            <a:ext cx="10458286" cy="268230"/>
            <a:chOff x="0" y="0"/>
            <a:chExt cx="2754446" cy="7064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754446" cy="70645"/>
            </a:xfrm>
            <a:custGeom>
              <a:avLst/>
              <a:gdLst/>
              <a:ahLst/>
              <a:cxnLst/>
              <a:rect l="l" t="t" r="r" b="b"/>
              <a:pathLst>
                <a:path w="2754446" h="70645">
                  <a:moveTo>
                    <a:pt x="0" y="0"/>
                  </a:moveTo>
                  <a:lnTo>
                    <a:pt x="2754446" y="0"/>
                  </a:lnTo>
                  <a:lnTo>
                    <a:pt x="2754446" y="70645"/>
                  </a:lnTo>
                  <a:lnTo>
                    <a:pt x="0" y="70645"/>
                  </a:lnTo>
                  <a:close/>
                </a:path>
              </a:pathLst>
            </a:custGeom>
            <a:solidFill>
              <a:srgbClr val="8D6F22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2754446" cy="1277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2385443" y="923925"/>
            <a:ext cx="15640498" cy="76492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28"/>
              </a:lnSpc>
              <a:spcBef>
                <a:spcPct val="0"/>
              </a:spcBef>
            </a:pPr>
            <a:r>
              <a:rPr lang="en-US" sz="3734">
                <a:solidFill>
                  <a:srgbClr val="000000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Revenue Performance:</a:t>
            </a:r>
          </a:p>
          <a:p>
            <a:pPr algn="l">
              <a:lnSpc>
                <a:spcPts val="5088"/>
              </a:lnSpc>
              <a:spcBef>
                <a:spcPct val="0"/>
              </a:spcBef>
            </a:pPr>
            <a:endParaRPr lang="en-US" sz="3734">
              <a:solidFill>
                <a:srgbClr val="000000"/>
              </a:solidFill>
              <a:latin typeface="Poppins Bold Italics"/>
              <a:ea typeface="Poppins Bold Italics"/>
              <a:cs typeface="Poppins Bold Italics"/>
              <a:sym typeface="Poppins Bold Italics"/>
            </a:endParaRPr>
          </a:p>
          <a:p>
            <a:pPr marL="784794" lvl="1" indent="-392397" algn="l">
              <a:lnSpc>
                <a:spcPts val="5088"/>
              </a:lnSpc>
              <a:spcBef>
                <a:spcPct val="0"/>
              </a:spcBef>
              <a:buFont typeface="Arial"/>
              <a:buChar char="•"/>
            </a:pPr>
            <a:r>
              <a:rPr lang="en-US" sz="3634">
                <a:solidFill>
                  <a:srgbClr val="000000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Top Revenue Generator:</a:t>
            </a:r>
          </a:p>
          <a:p>
            <a:pPr algn="l">
              <a:lnSpc>
                <a:spcPts val="4948"/>
              </a:lnSpc>
              <a:spcBef>
                <a:spcPct val="0"/>
              </a:spcBef>
            </a:pPr>
            <a:r>
              <a:rPr lang="en-US" sz="3534">
                <a:solidFill>
                  <a:srgbClr val="000000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      </a:t>
            </a:r>
            <a:r>
              <a:rPr lang="en-US" sz="3534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 The 'Elite' room class (RT2) led with 0.56B INR in revenue.</a:t>
            </a:r>
          </a:p>
          <a:p>
            <a:pPr algn="l">
              <a:lnSpc>
                <a:spcPts val="4948"/>
              </a:lnSpc>
              <a:spcBef>
                <a:spcPct val="0"/>
              </a:spcBef>
            </a:pPr>
            <a:endParaRPr lang="en-US" sz="3534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784794" lvl="1" indent="-392397" algn="l">
              <a:lnSpc>
                <a:spcPts val="5088"/>
              </a:lnSpc>
              <a:spcBef>
                <a:spcPct val="0"/>
              </a:spcBef>
              <a:buFont typeface="Arial"/>
              <a:buChar char="•"/>
            </a:pPr>
            <a:r>
              <a:rPr lang="en-US" sz="3634">
                <a:solidFill>
                  <a:srgbClr val="000000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Lower Revenue Classes: </a:t>
            </a:r>
          </a:p>
          <a:p>
            <a:pPr algn="l">
              <a:lnSpc>
                <a:spcPts val="5088"/>
              </a:lnSpc>
              <a:spcBef>
                <a:spcPct val="0"/>
              </a:spcBef>
            </a:pPr>
            <a:endParaRPr lang="en-US" sz="3634">
              <a:solidFill>
                <a:srgbClr val="000000"/>
              </a:solidFill>
              <a:latin typeface="Poppins Bold Italics"/>
              <a:ea typeface="Poppins Bold Italics"/>
              <a:cs typeface="Poppins Bold Italics"/>
              <a:sym typeface="Poppins Bold Italics"/>
            </a:endParaRPr>
          </a:p>
          <a:p>
            <a:pPr marL="784794" lvl="1" indent="-392397" algn="l">
              <a:lnSpc>
                <a:spcPts val="5088"/>
              </a:lnSpc>
              <a:spcBef>
                <a:spcPct val="0"/>
              </a:spcBef>
              <a:buFont typeface="Arial"/>
              <a:buChar char="•"/>
            </a:pPr>
            <a:r>
              <a:rPr lang="en-US" sz="3634">
                <a:solidFill>
                  <a:srgbClr val="000000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'</a:t>
            </a:r>
            <a:r>
              <a:rPr lang="en-US" sz="3634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Presidential' (RT4) and 'Standard' (RT1) rooms generated less, at 0.38B INR and 0.31B INR, respectively.</a:t>
            </a:r>
          </a:p>
          <a:p>
            <a:pPr marL="784794" lvl="1" indent="-392397" algn="l">
              <a:lnSpc>
                <a:spcPts val="5088"/>
              </a:lnSpc>
              <a:spcBef>
                <a:spcPct val="0"/>
              </a:spcBef>
              <a:buFont typeface="Arial"/>
              <a:buChar char="•"/>
            </a:pPr>
            <a:r>
              <a:rPr lang="en-US" sz="3634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Focus: Enhance strategies to boost revenue for lower-performing room classes.</a:t>
            </a:r>
          </a:p>
          <a:p>
            <a:pPr algn="l">
              <a:lnSpc>
                <a:spcPts val="5088"/>
              </a:lnSpc>
              <a:spcBef>
                <a:spcPct val="0"/>
              </a:spcBef>
            </a:pPr>
            <a:endParaRPr lang="en-US" sz="3634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385443" y="-38100"/>
            <a:ext cx="12749151" cy="7572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75"/>
              </a:lnSpc>
            </a:pPr>
            <a:r>
              <a:rPr lang="en-US" sz="4699">
                <a:solidFill>
                  <a:srgbClr val="8D6F22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Conclusion : Key Insights &amp; Strategic Focus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6749484" y="9748377"/>
            <a:ext cx="1538516" cy="538623"/>
            <a:chOff x="0" y="0"/>
            <a:chExt cx="405206" cy="14185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05206" cy="141859"/>
            </a:xfrm>
            <a:custGeom>
              <a:avLst/>
              <a:gdLst/>
              <a:ahLst/>
              <a:cxnLst/>
              <a:rect l="l" t="t" r="r" b="b"/>
              <a:pathLst>
                <a:path w="405206" h="141859">
                  <a:moveTo>
                    <a:pt x="0" y="0"/>
                  </a:moveTo>
                  <a:lnTo>
                    <a:pt x="405206" y="0"/>
                  </a:lnTo>
                  <a:lnTo>
                    <a:pt x="405206" y="141859"/>
                  </a:lnTo>
                  <a:lnTo>
                    <a:pt x="0" y="141859"/>
                  </a:lnTo>
                  <a:close/>
                </a:path>
              </a:pathLst>
            </a:custGeom>
            <a:solidFill>
              <a:srgbClr val="8D6F22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405206" cy="1990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1666066" y="-489926"/>
            <a:ext cx="3562139" cy="13250192"/>
            <a:chOff x="0" y="0"/>
            <a:chExt cx="938177" cy="348976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938177" cy="3489763"/>
            </a:xfrm>
            <a:custGeom>
              <a:avLst/>
              <a:gdLst/>
              <a:ahLst/>
              <a:cxnLst/>
              <a:rect l="l" t="t" r="r" b="b"/>
              <a:pathLst>
                <a:path w="938177" h="3489763">
                  <a:moveTo>
                    <a:pt x="0" y="0"/>
                  </a:moveTo>
                  <a:lnTo>
                    <a:pt x="938177" y="0"/>
                  </a:lnTo>
                  <a:lnTo>
                    <a:pt x="938177" y="3489763"/>
                  </a:lnTo>
                  <a:lnTo>
                    <a:pt x="0" y="3489763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938177" cy="35469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 rot="5400000">
            <a:off x="-3198955" y="5095028"/>
            <a:ext cx="10458286" cy="268230"/>
            <a:chOff x="0" y="0"/>
            <a:chExt cx="2754446" cy="7064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754446" cy="70645"/>
            </a:xfrm>
            <a:custGeom>
              <a:avLst/>
              <a:gdLst/>
              <a:ahLst/>
              <a:cxnLst/>
              <a:rect l="l" t="t" r="r" b="b"/>
              <a:pathLst>
                <a:path w="2754446" h="70645">
                  <a:moveTo>
                    <a:pt x="0" y="0"/>
                  </a:moveTo>
                  <a:lnTo>
                    <a:pt x="2754446" y="0"/>
                  </a:lnTo>
                  <a:lnTo>
                    <a:pt x="2754446" y="70645"/>
                  </a:lnTo>
                  <a:lnTo>
                    <a:pt x="0" y="70645"/>
                  </a:lnTo>
                  <a:close/>
                </a:path>
              </a:pathLst>
            </a:custGeom>
            <a:solidFill>
              <a:srgbClr val="8D6F22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2754446" cy="1277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2385443" y="1156405"/>
            <a:ext cx="15702644" cy="78292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49"/>
              </a:lnSpc>
              <a:spcBef>
                <a:spcPct val="0"/>
              </a:spcBef>
            </a:pPr>
            <a:r>
              <a:rPr lang="en-US" sz="3749">
                <a:solidFill>
                  <a:srgbClr val="000000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Stable Occupancy, Falling Revenue:</a:t>
            </a:r>
          </a:p>
          <a:p>
            <a:pPr algn="l">
              <a:lnSpc>
                <a:spcPts val="5249"/>
              </a:lnSpc>
              <a:spcBef>
                <a:spcPct val="0"/>
              </a:spcBef>
            </a:pPr>
            <a:endParaRPr lang="en-US" sz="3749">
              <a:solidFill>
                <a:srgbClr val="000000"/>
              </a:solidFill>
              <a:latin typeface="Poppins Bold Italics"/>
              <a:ea typeface="Poppins Bold Italics"/>
              <a:cs typeface="Poppins Bold Italics"/>
              <a:sym typeface="Poppins Bold Italics"/>
            </a:endParaRPr>
          </a:p>
          <a:p>
            <a:pPr algn="l">
              <a:lnSpc>
                <a:spcPts val="5109"/>
              </a:lnSpc>
              <a:spcBef>
                <a:spcPct val="0"/>
              </a:spcBef>
            </a:pPr>
            <a:r>
              <a:rPr lang="en-US" sz="3649">
                <a:solidFill>
                  <a:srgbClr val="000000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Insight: </a:t>
            </a:r>
          </a:p>
          <a:p>
            <a:pPr algn="l">
              <a:lnSpc>
                <a:spcPts val="5109"/>
              </a:lnSpc>
              <a:spcBef>
                <a:spcPct val="0"/>
              </a:spcBef>
            </a:pPr>
            <a:r>
              <a:rPr lang="en-US" sz="364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Occupancy remained stable, but revenue decreased. This suggests hotels were making less money per booking. Consider strategies like adjusting prices or offering premium services.</a:t>
            </a:r>
          </a:p>
          <a:p>
            <a:pPr algn="l">
              <a:lnSpc>
                <a:spcPts val="5249"/>
              </a:lnSpc>
              <a:spcBef>
                <a:spcPct val="0"/>
              </a:spcBef>
            </a:pPr>
            <a:endParaRPr lang="en-US" sz="3649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5249"/>
              </a:lnSpc>
              <a:spcBef>
                <a:spcPct val="0"/>
              </a:spcBef>
            </a:pPr>
            <a:r>
              <a:rPr lang="en-US" sz="3749">
                <a:solidFill>
                  <a:srgbClr val="000000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Cancellations:</a:t>
            </a:r>
          </a:p>
          <a:p>
            <a:pPr algn="l">
              <a:lnSpc>
                <a:spcPts val="5109"/>
              </a:lnSpc>
              <a:spcBef>
                <a:spcPct val="0"/>
              </a:spcBef>
            </a:pPr>
            <a:r>
              <a:rPr lang="en-US" sz="3649">
                <a:solidFill>
                  <a:srgbClr val="000000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Rate:</a:t>
            </a:r>
          </a:p>
          <a:p>
            <a:pPr algn="l">
              <a:lnSpc>
                <a:spcPts val="5109"/>
              </a:lnSpc>
              <a:spcBef>
                <a:spcPct val="0"/>
              </a:spcBef>
            </a:pPr>
            <a:r>
              <a:rPr lang="en-US" sz="3649">
                <a:solidFill>
                  <a:srgbClr val="000000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 </a:t>
            </a:r>
            <a:r>
              <a:rPr lang="en-US" sz="364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Overall, 24.83%, highest in Delhi at 25.2%.</a:t>
            </a:r>
          </a:p>
          <a:p>
            <a:pPr algn="l">
              <a:lnSpc>
                <a:spcPts val="5109"/>
              </a:lnSpc>
              <a:spcBef>
                <a:spcPct val="0"/>
              </a:spcBef>
            </a:pPr>
            <a:endParaRPr lang="en-US" sz="3649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5249"/>
              </a:lnSpc>
              <a:spcBef>
                <a:spcPct val="0"/>
              </a:spcBef>
            </a:pPr>
            <a:r>
              <a:rPr lang="en-US" sz="3749">
                <a:solidFill>
                  <a:srgbClr val="000000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Impact:</a:t>
            </a:r>
            <a:r>
              <a:rPr lang="en-US" sz="3749">
                <a:solidFill>
                  <a:srgbClr val="000000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 Significant revenue loss from cancellations.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385443" y="-38100"/>
            <a:ext cx="12749151" cy="7572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75"/>
              </a:lnSpc>
            </a:pPr>
            <a:r>
              <a:rPr lang="en-US" sz="4699">
                <a:solidFill>
                  <a:srgbClr val="8D6F22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Conclusion : Key Insights &amp; Strategic Focus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6749484" y="9748377"/>
            <a:ext cx="1538516" cy="538623"/>
            <a:chOff x="0" y="0"/>
            <a:chExt cx="405206" cy="14185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05206" cy="141859"/>
            </a:xfrm>
            <a:custGeom>
              <a:avLst/>
              <a:gdLst/>
              <a:ahLst/>
              <a:cxnLst/>
              <a:rect l="l" t="t" r="r" b="b"/>
              <a:pathLst>
                <a:path w="405206" h="141859">
                  <a:moveTo>
                    <a:pt x="0" y="0"/>
                  </a:moveTo>
                  <a:lnTo>
                    <a:pt x="405206" y="0"/>
                  </a:lnTo>
                  <a:lnTo>
                    <a:pt x="405206" y="141859"/>
                  </a:lnTo>
                  <a:lnTo>
                    <a:pt x="0" y="141859"/>
                  </a:lnTo>
                  <a:close/>
                </a:path>
              </a:pathLst>
            </a:custGeom>
            <a:solidFill>
              <a:srgbClr val="8D6F22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405206" cy="1990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1666066" y="-489926"/>
            <a:ext cx="3562139" cy="13250192"/>
            <a:chOff x="0" y="0"/>
            <a:chExt cx="938177" cy="348976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938177" cy="3489763"/>
            </a:xfrm>
            <a:custGeom>
              <a:avLst/>
              <a:gdLst/>
              <a:ahLst/>
              <a:cxnLst/>
              <a:rect l="l" t="t" r="r" b="b"/>
              <a:pathLst>
                <a:path w="938177" h="3489763">
                  <a:moveTo>
                    <a:pt x="0" y="0"/>
                  </a:moveTo>
                  <a:lnTo>
                    <a:pt x="938177" y="0"/>
                  </a:lnTo>
                  <a:lnTo>
                    <a:pt x="938177" y="3489763"/>
                  </a:lnTo>
                  <a:lnTo>
                    <a:pt x="0" y="3489763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938177" cy="35469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 rot="5400000">
            <a:off x="-3198955" y="5095028"/>
            <a:ext cx="10458286" cy="268230"/>
            <a:chOff x="0" y="0"/>
            <a:chExt cx="2754446" cy="7064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754446" cy="70645"/>
            </a:xfrm>
            <a:custGeom>
              <a:avLst/>
              <a:gdLst/>
              <a:ahLst/>
              <a:cxnLst/>
              <a:rect l="l" t="t" r="r" b="b"/>
              <a:pathLst>
                <a:path w="2754446" h="70645">
                  <a:moveTo>
                    <a:pt x="0" y="0"/>
                  </a:moveTo>
                  <a:lnTo>
                    <a:pt x="2754446" y="0"/>
                  </a:lnTo>
                  <a:lnTo>
                    <a:pt x="2754446" y="70645"/>
                  </a:lnTo>
                  <a:lnTo>
                    <a:pt x="0" y="70645"/>
                  </a:lnTo>
                  <a:close/>
                </a:path>
              </a:pathLst>
            </a:custGeom>
            <a:solidFill>
              <a:srgbClr val="8D6F22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2754446" cy="1277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2385443" y="1330764"/>
            <a:ext cx="15702644" cy="84771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49"/>
              </a:lnSpc>
            </a:pPr>
            <a:r>
              <a:rPr lang="en-US" sz="374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Customer Satisfaction:</a:t>
            </a:r>
          </a:p>
          <a:p>
            <a:pPr algn="l">
              <a:lnSpc>
                <a:spcPts val="5249"/>
              </a:lnSpc>
              <a:spcBef>
                <a:spcPct val="0"/>
              </a:spcBef>
            </a:pPr>
            <a:endParaRPr lang="en-US" sz="3749">
              <a:solidFill>
                <a:srgbClr val="000000"/>
              </a:solidFill>
              <a:latin typeface="Poppins Bold"/>
              <a:ea typeface="Poppins Bold"/>
              <a:cs typeface="Poppins Bold"/>
              <a:sym typeface="Poppins Bold"/>
            </a:endParaRPr>
          </a:p>
          <a:p>
            <a:pPr algn="l">
              <a:lnSpc>
                <a:spcPts val="4969"/>
              </a:lnSpc>
              <a:spcBef>
                <a:spcPct val="0"/>
              </a:spcBef>
            </a:pPr>
            <a:r>
              <a:rPr lang="en-US" sz="3549">
                <a:solidFill>
                  <a:srgbClr val="000000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Average Rating: </a:t>
            </a:r>
            <a:r>
              <a:rPr lang="en-US" sz="354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3.60/5, highest in Delhi (3.8), lowest in Bangalore (3.4).</a:t>
            </a:r>
          </a:p>
          <a:p>
            <a:pPr algn="l">
              <a:lnSpc>
                <a:spcPts val="5249"/>
              </a:lnSpc>
              <a:spcBef>
                <a:spcPct val="0"/>
              </a:spcBef>
            </a:pPr>
            <a:endParaRPr lang="en-US" sz="3549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5249"/>
              </a:lnSpc>
              <a:spcBef>
                <a:spcPct val="0"/>
              </a:spcBef>
            </a:pPr>
            <a:r>
              <a:rPr lang="en-US" sz="374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Revenue Metrics:</a:t>
            </a:r>
          </a:p>
          <a:p>
            <a:pPr algn="l">
              <a:lnSpc>
                <a:spcPts val="5249"/>
              </a:lnSpc>
              <a:spcBef>
                <a:spcPct val="0"/>
              </a:spcBef>
            </a:pPr>
            <a:endParaRPr lang="en-US" sz="3749">
              <a:solidFill>
                <a:srgbClr val="000000"/>
              </a:solidFill>
              <a:latin typeface="Poppins Bold"/>
              <a:ea typeface="Poppins Bold"/>
              <a:cs typeface="Poppins Bold"/>
              <a:sym typeface="Poppins Bold"/>
            </a:endParaRPr>
          </a:p>
          <a:p>
            <a:pPr algn="l">
              <a:lnSpc>
                <a:spcPts val="5109"/>
              </a:lnSpc>
              <a:spcBef>
                <a:spcPct val="0"/>
              </a:spcBef>
            </a:pPr>
            <a:r>
              <a:rPr lang="en-US" sz="3649">
                <a:solidFill>
                  <a:srgbClr val="000000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ADR: 1</a:t>
            </a:r>
            <a:r>
              <a:rPr lang="en-US" sz="364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4.92K INR, RevPAR: 8.63K INR, Realization: 70.15%.</a:t>
            </a:r>
          </a:p>
          <a:p>
            <a:pPr algn="l">
              <a:lnSpc>
                <a:spcPts val="5109"/>
              </a:lnSpc>
              <a:spcBef>
                <a:spcPct val="0"/>
              </a:spcBef>
            </a:pPr>
            <a:endParaRPr lang="en-US" sz="3649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5249"/>
              </a:lnSpc>
              <a:spcBef>
                <a:spcPct val="0"/>
              </a:spcBef>
            </a:pPr>
            <a:r>
              <a:rPr lang="en-US" sz="374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City-Wise Insights:</a:t>
            </a:r>
          </a:p>
          <a:p>
            <a:pPr marL="809588" lvl="1" indent="-404794" algn="l">
              <a:lnSpc>
                <a:spcPts val="5249"/>
              </a:lnSpc>
              <a:spcBef>
                <a:spcPct val="0"/>
              </a:spcBef>
              <a:buFont typeface="Arial"/>
              <a:buChar char="•"/>
            </a:pPr>
            <a:r>
              <a:rPr lang="en-US" sz="3749">
                <a:solidFill>
                  <a:srgbClr val="000000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Revenue: Mumbai leads with 39.13%.</a:t>
            </a:r>
          </a:p>
          <a:p>
            <a:pPr marL="809588" lvl="1" indent="-404794" algn="l">
              <a:lnSpc>
                <a:spcPts val="5249"/>
              </a:lnSpc>
              <a:spcBef>
                <a:spcPct val="0"/>
              </a:spcBef>
              <a:buFont typeface="Arial"/>
              <a:buChar char="•"/>
            </a:pPr>
            <a:r>
              <a:rPr lang="en-US" sz="3749">
                <a:solidFill>
                  <a:srgbClr val="000000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Occupancy by Day: 74% on weekdays vs. 51% on weekends</a:t>
            </a:r>
          </a:p>
          <a:p>
            <a:pPr algn="l">
              <a:lnSpc>
                <a:spcPts val="5249"/>
              </a:lnSpc>
              <a:spcBef>
                <a:spcPct val="0"/>
              </a:spcBef>
            </a:pPr>
            <a:endParaRPr lang="en-US" sz="3749">
              <a:solidFill>
                <a:srgbClr val="000000"/>
              </a:solidFill>
              <a:latin typeface="Poppins Italics"/>
              <a:ea typeface="Poppins Italics"/>
              <a:cs typeface="Poppins Italics"/>
              <a:sym typeface="Poppins Italic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385443" y="-38100"/>
            <a:ext cx="12749151" cy="7572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75"/>
              </a:lnSpc>
            </a:pPr>
            <a:r>
              <a:rPr lang="en-US" sz="4699">
                <a:solidFill>
                  <a:srgbClr val="8D6F22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Conclusion : Key Insights &amp; Strategic Focus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6749484" y="9748377"/>
            <a:ext cx="1538516" cy="538623"/>
            <a:chOff x="0" y="0"/>
            <a:chExt cx="405206" cy="14185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05206" cy="141859"/>
            </a:xfrm>
            <a:custGeom>
              <a:avLst/>
              <a:gdLst/>
              <a:ahLst/>
              <a:cxnLst/>
              <a:rect l="l" t="t" r="r" b="b"/>
              <a:pathLst>
                <a:path w="405206" h="141859">
                  <a:moveTo>
                    <a:pt x="0" y="0"/>
                  </a:moveTo>
                  <a:lnTo>
                    <a:pt x="405206" y="0"/>
                  </a:lnTo>
                  <a:lnTo>
                    <a:pt x="405206" y="141859"/>
                  </a:lnTo>
                  <a:lnTo>
                    <a:pt x="0" y="141859"/>
                  </a:lnTo>
                  <a:close/>
                </a:path>
              </a:pathLst>
            </a:custGeom>
            <a:solidFill>
              <a:srgbClr val="8D6F22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405206" cy="1990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1666066" y="-489926"/>
            <a:ext cx="3562139" cy="13250192"/>
            <a:chOff x="0" y="0"/>
            <a:chExt cx="938177" cy="348976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938177" cy="3489763"/>
            </a:xfrm>
            <a:custGeom>
              <a:avLst/>
              <a:gdLst/>
              <a:ahLst/>
              <a:cxnLst/>
              <a:rect l="l" t="t" r="r" b="b"/>
              <a:pathLst>
                <a:path w="938177" h="3489763">
                  <a:moveTo>
                    <a:pt x="0" y="0"/>
                  </a:moveTo>
                  <a:lnTo>
                    <a:pt x="938177" y="0"/>
                  </a:lnTo>
                  <a:lnTo>
                    <a:pt x="938177" y="3489763"/>
                  </a:lnTo>
                  <a:lnTo>
                    <a:pt x="0" y="3489763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938177" cy="35469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 rot="5400000">
            <a:off x="-3198955" y="5095028"/>
            <a:ext cx="10458286" cy="268230"/>
            <a:chOff x="0" y="0"/>
            <a:chExt cx="2754446" cy="7064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754446" cy="70645"/>
            </a:xfrm>
            <a:custGeom>
              <a:avLst/>
              <a:gdLst/>
              <a:ahLst/>
              <a:cxnLst/>
              <a:rect l="l" t="t" r="r" b="b"/>
              <a:pathLst>
                <a:path w="2754446" h="70645">
                  <a:moveTo>
                    <a:pt x="0" y="0"/>
                  </a:moveTo>
                  <a:lnTo>
                    <a:pt x="2754446" y="0"/>
                  </a:lnTo>
                  <a:lnTo>
                    <a:pt x="2754446" y="70645"/>
                  </a:lnTo>
                  <a:lnTo>
                    <a:pt x="0" y="70645"/>
                  </a:lnTo>
                  <a:close/>
                </a:path>
              </a:pathLst>
            </a:custGeom>
            <a:solidFill>
              <a:srgbClr val="8D6F22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2754446" cy="1277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2385443" y="1304838"/>
            <a:ext cx="15702644" cy="51908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49"/>
              </a:lnSpc>
            </a:pPr>
            <a:r>
              <a:rPr lang="en-US" sz="374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Strategic Focus:</a:t>
            </a:r>
          </a:p>
          <a:p>
            <a:pPr algn="l">
              <a:lnSpc>
                <a:spcPts val="4969"/>
              </a:lnSpc>
              <a:spcBef>
                <a:spcPct val="0"/>
              </a:spcBef>
            </a:pPr>
            <a:endParaRPr lang="en-US" sz="3749">
              <a:solidFill>
                <a:srgbClr val="000000"/>
              </a:solidFill>
              <a:latin typeface="Poppins Bold"/>
              <a:ea typeface="Poppins Bold"/>
              <a:cs typeface="Poppins Bold"/>
              <a:sym typeface="Poppins Bold"/>
            </a:endParaRPr>
          </a:p>
          <a:p>
            <a:pPr marL="787998" lvl="1" indent="-393999" algn="l">
              <a:lnSpc>
                <a:spcPts val="5109"/>
              </a:lnSpc>
              <a:spcBef>
                <a:spcPct val="0"/>
              </a:spcBef>
              <a:buFont typeface="Arial"/>
              <a:buChar char="•"/>
            </a:pPr>
            <a:r>
              <a:rPr lang="en-US" sz="364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Reduce Cancellations &amp; Improve Satisfaction: Focus on Bangalore.</a:t>
            </a:r>
          </a:p>
          <a:p>
            <a:pPr marL="787998" lvl="1" indent="-393999" algn="l">
              <a:lnSpc>
                <a:spcPts val="5109"/>
              </a:lnSpc>
              <a:spcBef>
                <a:spcPct val="0"/>
              </a:spcBef>
              <a:buFont typeface="Arial"/>
              <a:buChar char="•"/>
            </a:pPr>
            <a:r>
              <a:rPr lang="en-US" sz="364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Revenue Optimization: Enhance ADR, RevPAR, and realization rates.</a:t>
            </a:r>
          </a:p>
          <a:p>
            <a:pPr marL="787998" lvl="1" indent="-393999" algn="l">
              <a:lnSpc>
                <a:spcPts val="5109"/>
              </a:lnSpc>
              <a:spcBef>
                <a:spcPct val="0"/>
              </a:spcBef>
              <a:buFont typeface="Arial"/>
              <a:buChar char="•"/>
            </a:pPr>
            <a:r>
              <a:rPr lang="en-US" sz="364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Operational Efficiency: Leverage insights to regain market share.</a:t>
            </a:r>
          </a:p>
          <a:p>
            <a:pPr algn="l">
              <a:lnSpc>
                <a:spcPts val="5249"/>
              </a:lnSpc>
              <a:spcBef>
                <a:spcPct val="0"/>
              </a:spcBef>
            </a:pPr>
            <a:endParaRPr lang="en-US" sz="3649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028211" y="2211872"/>
            <a:ext cx="7576479" cy="4616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607"/>
              </a:lnSpc>
            </a:pPr>
            <a:r>
              <a:rPr lang="en-US" sz="15377">
                <a:solidFill>
                  <a:srgbClr val="8D6F22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Thank You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028211" y="6484965"/>
            <a:ext cx="6257371" cy="5336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8"/>
              </a:lnSpc>
            </a:pPr>
            <a:r>
              <a:rPr lang="en-US" sz="2546" spc="662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FOR YOUR ATTENTION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6835432" y="0"/>
            <a:ext cx="1538516" cy="538623"/>
            <a:chOff x="0" y="0"/>
            <a:chExt cx="405206" cy="141859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05206" cy="141859"/>
            </a:xfrm>
            <a:custGeom>
              <a:avLst/>
              <a:gdLst/>
              <a:ahLst/>
              <a:cxnLst/>
              <a:rect l="l" t="t" r="r" b="b"/>
              <a:pathLst>
                <a:path w="405206" h="141859">
                  <a:moveTo>
                    <a:pt x="0" y="0"/>
                  </a:moveTo>
                  <a:lnTo>
                    <a:pt x="405206" y="0"/>
                  </a:lnTo>
                  <a:lnTo>
                    <a:pt x="405206" y="141859"/>
                  </a:lnTo>
                  <a:lnTo>
                    <a:pt x="0" y="141859"/>
                  </a:lnTo>
                  <a:close/>
                </a:path>
              </a:pathLst>
            </a:custGeom>
            <a:solidFill>
              <a:srgbClr val="8D6F22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57150"/>
              <a:ext cx="405206" cy="1990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-1666066" y="-489926"/>
            <a:ext cx="7427113" cy="13250192"/>
            <a:chOff x="0" y="0"/>
            <a:chExt cx="1956112" cy="348976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956112" cy="3489763"/>
            </a:xfrm>
            <a:custGeom>
              <a:avLst/>
              <a:gdLst/>
              <a:ahLst/>
              <a:cxnLst/>
              <a:rect l="l" t="t" r="r" b="b"/>
              <a:pathLst>
                <a:path w="1956112" h="3489763">
                  <a:moveTo>
                    <a:pt x="0" y="0"/>
                  </a:moveTo>
                  <a:lnTo>
                    <a:pt x="1956112" y="0"/>
                  </a:lnTo>
                  <a:lnTo>
                    <a:pt x="1956112" y="3489763"/>
                  </a:lnTo>
                  <a:lnTo>
                    <a:pt x="0" y="3489763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57150"/>
              <a:ext cx="1956112" cy="35469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028700" y="1085276"/>
            <a:ext cx="411492" cy="274157"/>
          </a:xfrm>
          <a:custGeom>
            <a:avLst/>
            <a:gdLst/>
            <a:ahLst/>
            <a:cxnLst/>
            <a:rect l="l" t="t" r="r" b="b"/>
            <a:pathLst>
              <a:path w="411492" h="274157">
                <a:moveTo>
                  <a:pt x="0" y="0"/>
                </a:moveTo>
                <a:lnTo>
                  <a:pt x="411492" y="0"/>
                </a:lnTo>
                <a:lnTo>
                  <a:pt x="411492" y="274156"/>
                </a:lnTo>
                <a:lnTo>
                  <a:pt x="0" y="2741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1" name="Group 11"/>
          <p:cNvGrpSpPr/>
          <p:nvPr/>
        </p:nvGrpSpPr>
        <p:grpSpPr>
          <a:xfrm>
            <a:off x="2047490" y="2335697"/>
            <a:ext cx="5316658" cy="5615606"/>
            <a:chOff x="0" y="0"/>
            <a:chExt cx="823689" cy="870004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23689" cy="870004"/>
            </a:xfrm>
            <a:custGeom>
              <a:avLst/>
              <a:gdLst/>
              <a:ahLst/>
              <a:cxnLst/>
              <a:rect l="l" t="t" r="r" b="b"/>
              <a:pathLst>
                <a:path w="823689" h="870004">
                  <a:moveTo>
                    <a:pt x="0" y="0"/>
                  </a:moveTo>
                  <a:lnTo>
                    <a:pt x="823689" y="0"/>
                  </a:lnTo>
                  <a:lnTo>
                    <a:pt x="823689" y="870004"/>
                  </a:lnTo>
                  <a:lnTo>
                    <a:pt x="0" y="870004"/>
                  </a:lnTo>
                  <a:close/>
                </a:path>
              </a:pathLst>
            </a:custGeom>
            <a:blipFill>
              <a:blip r:embed="rId4"/>
              <a:stretch>
                <a:fillRect l="-29266" r="-29266"/>
              </a:stretch>
            </a:blipFill>
          </p:spPr>
        </p:sp>
      </p:grpSp>
      <p:grpSp>
        <p:nvGrpSpPr>
          <p:cNvPr id="13" name="Group 13"/>
          <p:cNvGrpSpPr/>
          <p:nvPr/>
        </p:nvGrpSpPr>
        <p:grpSpPr>
          <a:xfrm rot="5400000">
            <a:off x="5910627" y="6480430"/>
            <a:ext cx="532129" cy="2941746"/>
            <a:chOff x="0" y="0"/>
            <a:chExt cx="140149" cy="774781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40149" cy="774781"/>
            </a:xfrm>
            <a:custGeom>
              <a:avLst/>
              <a:gdLst/>
              <a:ahLst/>
              <a:cxnLst/>
              <a:rect l="l" t="t" r="r" b="b"/>
              <a:pathLst>
                <a:path w="140149" h="774781">
                  <a:moveTo>
                    <a:pt x="0" y="0"/>
                  </a:moveTo>
                  <a:lnTo>
                    <a:pt x="140149" y="0"/>
                  </a:lnTo>
                  <a:lnTo>
                    <a:pt x="140149" y="774781"/>
                  </a:lnTo>
                  <a:lnTo>
                    <a:pt x="0" y="774781"/>
                  </a:lnTo>
                  <a:close/>
                </a:path>
              </a:pathLst>
            </a:custGeom>
            <a:solidFill>
              <a:srgbClr val="8D6F22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57150"/>
              <a:ext cx="140149" cy="8319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969640" y="9449576"/>
            <a:ext cx="1974898" cy="538623"/>
            <a:chOff x="0" y="0"/>
            <a:chExt cx="520138" cy="14185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20138" cy="141859"/>
            </a:xfrm>
            <a:custGeom>
              <a:avLst/>
              <a:gdLst/>
              <a:ahLst/>
              <a:cxnLst/>
              <a:rect l="l" t="t" r="r" b="b"/>
              <a:pathLst>
                <a:path w="520138" h="141859">
                  <a:moveTo>
                    <a:pt x="0" y="0"/>
                  </a:moveTo>
                  <a:lnTo>
                    <a:pt x="520138" y="0"/>
                  </a:lnTo>
                  <a:lnTo>
                    <a:pt x="520138" y="141859"/>
                  </a:lnTo>
                  <a:lnTo>
                    <a:pt x="0" y="141859"/>
                  </a:lnTo>
                  <a:close/>
                </a:path>
              </a:pathLst>
            </a:custGeom>
            <a:solidFill>
              <a:srgbClr val="8D6F22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520138" cy="1990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752879" y="-390004"/>
            <a:ext cx="7201304" cy="11067008"/>
            <a:chOff x="0" y="0"/>
            <a:chExt cx="1896640" cy="291476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896640" cy="2914767"/>
            </a:xfrm>
            <a:custGeom>
              <a:avLst/>
              <a:gdLst/>
              <a:ahLst/>
              <a:cxnLst/>
              <a:rect l="l" t="t" r="r" b="b"/>
              <a:pathLst>
                <a:path w="1896640" h="2914767">
                  <a:moveTo>
                    <a:pt x="0" y="0"/>
                  </a:moveTo>
                  <a:lnTo>
                    <a:pt x="1896640" y="0"/>
                  </a:lnTo>
                  <a:lnTo>
                    <a:pt x="1896640" y="2914767"/>
                  </a:lnTo>
                  <a:lnTo>
                    <a:pt x="0" y="2914767"/>
                  </a:lnTo>
                  <a:close/>
                </a:path>
              </a:pathLst>
            </a:custGeom>
            <a:solidFill>
              <a:srgbClr val="A6A6A6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1896640" cy="29719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3816450" y="853625"/>
            <a:ext cx="1538516" cy="538623"/>
            <a:chOff x="0" y="0"/>
            <a:chExt cx="405206" cy="14185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05206" cy="141859"/>
            </a:xfrm>
            <a:custGeom>
              <a:avLst/>
              <a:gdLst/>
              <a:ahLst/>
              <a:cxnLst/>
              <a:rect l="l" t="t" r="r" b="b"/>
              <a:pathLst>
                <a:path w="405206" h="141859">
                  <a:moveTo>
                    <a:pt x="0" y="0"/>
                  </a:moveTo>
                  <a:lnTo>
                    <a:pt x="405206" y="0"/>
                  </a:lnTo>
                  <a:lnTo>
                    <a:pt x="405206" y="141859"/>
                  </a:lnTo>
                  <a:lnTo>
                    <a:pt x="0" y="141859"/>
                  </a:lnTo>
                  <a:close/>
                </a:path>
              </a:pathLst>
            </a:custGeom>
            <a:solidFill>
              <a:srgbClr val="8D6F22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405206" cy="1990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16889711" y="9258300"/>
            <a:ext cx="348469" cy="382551"/>
          </a:xfrm>
          <a:custGeom>
            <a:avLst/>
            <a:gdLst/>
            <a:ahLst/>
            <a:cxnLst/>
            <a:rect l="l" t="t" r="r" b="b"/>
            <a:pathLst>
              <a:path w="348469" h="382551">
                <a:moveTo>
                  <a:pt x="0" y="0"/>
                </a:moveTo>
                <a:lnTo>
                  <a:pt x="348469" y="0"/>
                </a:lnTo>
                <a:lnTo>
                  <a:pt x="348469" y="382551"/>
                </a:lnTo>
                <a:lnTo>
                  <a:pt x="0" y="3825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2" name="Group 12"/>
          <p:cNvGrpSpPr/>
          <p:nvPr/>
        </p:nvGrpSpPr>
        <p:grpSpPr>
          <a:xfrm>
            <a:off x="1393676" y="1359432"/>
            <a:ext cx="3607697" cy="4235452"/>
            <a:chOff x="0" y="0"/>
            <a:chExt cx="558927" cy="65618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558927" cy="656182"/>
            </a:xfrm>
            <a:custGeom>
              <a:avLst/>
              <a:gdLst/>
              <a:ahLst/>
              <a:cxnLst/>
              <a:rect l="l" t="t" r="r" b="b"/>
              <a:pathLst>
                <a:path w="558927" h="656182">
                  <a:moveTo>
                    <a:pt x="0" y="0"/>
                  </a:moveTo>
                  <a:lnTo>
                    <a:pt x="558927" y="0"/>
                  </a:lnTo>
                  <a:lnTo>
                    <a:pt x="558927" y="656182"/>
                  </a:lnTo>
                  <a:lnTo>
                    <a:pt x="0" y="656182"/>
                  </a:lnTo>
                  <a:close/>
                </a:path>
              </a:pathLst>
            </a:custGeom>
            <a:blipFill>
              <a:blip r:embed="rId4"/>
              <a:stretch>
                <a:fillRect l="-38105" r="-38105"/>
              </a:stretch>
            </a:blipFill>
          </p:spPr>
        </p:sp>
      </p:grpSp>
      <p:grpSp>
        <p:nvGrpSpPr>
          <p:cNvPr id="14" name="Group 14"/>
          <p:cNvGrpSpPr/>
          <p:nvPr/>
        </p:nvGrpSpPr>
        <p:grpSpPr>
          <a:xfrm>
            <a:off x="3718769" y="6234793"/>
            <a:ext cx="2995721" cy="3158112"/>
            <a:chOff x="0" y="0"/>
            <a:chExt cx="464116" cy="489274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464116" cy="489274"/>
            </a:xfrm>
            <a:custGeom>
              <a:avLst/>
              <a:gdLst/>
              <a:ahLst/>
              <a:cxnLst/>
              <a:rect l="l" t="t" r="r" b="b"/>
              <a:pathLst>
                <a:path w="464116" h="489274">
                  <a:moveTo>
                    <a:pt x="0" y="0"/>
                  </a:moveTo>
                  <a:lnTo>
                    <a:pt x="464116" y="0"/>
                  </a:lnTo>
                  <a:lnTo>
                    <a:pt x="464116" y="489274"/>
                  </a:lnTo>
                  <a:lnTo>
                    <a:pt x="0" y="489274"/>
                  </a:lnTo>
                  <a:close/>
                </a:path>
              </a:pathLst>
            </a:custGeom>
            <a:blipFill>
              <a:blip r:embed="rId5"/>
              <a:stretch>
                <a:fillRect l="-29115" r="-29115"/>
              </a:stretch>
            </a:blipFill>
          </p:spPr>
        </p:sp>
      </p:grpSp>
      <p:grpSp>
        <p:nvGrpSpPr>
          <p:cNvPr id="16" name="Group 16"/>
          <p:cNvGrpSpPr/>
          <p:nvPr/>
        </p:nvGrpSpPr>
        <p:grpSpPr>
          <a:xfrm>
            <a:off x="6182360" y="-111441"/>
            <a:ext cx="532129" cy="2941746"/>
            <a:chOff x="0" y="0"/>
            <a:chExt cx="140149" cy="774781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40149" cy="774781"/>
            </a:xfrm>
            <a:custGeom>
              <a:avLst/>
              <a:gdLst/>
              <a:ahLst/>
              <a:cxnLst/>
              <a:rect l="l" t="t" r="r" b="b"/>
              <a:pathLst>
                <a:path w="140149" h="774781">
                  <a:moveTo>
                    <a:pt x="0" y="0"/>
                  </a:moveTo>
                  <a:lnTo>
                    <a:pt x="140149" y="0"/>
                  </a:lnTo>
                  <a:lnTo>
                    <a:pt x="140149" y="774781"/>
                  </a:lnTo>
                  <a:lnTo>
                    <a:pt x="0" y="774781"/>
                  </a:lnTo>
                  <a:close/>
                </a:path>
              </a:pathLst>
            </a:custGeom>
            <a:solidFill>
              <a:srgbClr val="8D6F22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57150"/>
              <a:ext cx="140149" cy="8319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19" name="Freeform 19"/>
          <p:cNvSpPr/>
          <p:nvPr/>
        </p:nvSpPr>
        <p:spPr>
          <a:xfrm>
            <a:off x="6816669" y="1862092"/>
            <a:ext cx="6280841" cy="4555632"/>
          </a:xfrm>
          <a:custGeom>
            <a:avLst/>
            <a:gdLst/>
            <a:ahLst/>
            <a:cxnLst/>
            <a:rect l="l" t="t" r="r" b="b"/>
            <a:pathLst>
              <a:path w="6280841" h="4555632">
                <a:moveTo>
                  <a:pt x="0" y="0"/>
                </a:moveTo>
                <a:lnTo>
                  <a:pt x="6280841" y="0"/>
                </a:lnTo>
                <a:lnTo>
                  <a:pt x="6280841" y="4555631"/>
                </a:lnTo>
                <a:lnTo>
                  <a:pt x="0" y="455563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8969640" y="6903498"/>
            <a:ext cx="7194975" cy="2060379"/>
          </a:xfrm>
          <a:custGeom>
            <a:avLst/>
            <a:gdLst/>
            <a:ahLst/>
            <a:cxnLst/>
            <a:rect l="l" t="t" r="r" b="b"/>
            <a:pathLst>
              <a:path w="7194975" h="2060379">
                <a:moveTo>
                  <a:pt x="0" y="0"/>
                </a:moveTo>
                <a:lnTo>
                  <a:pt x="7194975" y="0"/>
                </a:lnTo>
                <a:lnTo>
                  <a:pt x="7194975" y="2060379"/>
                </a:lnTo>
                <a:lnTo>
                  <a:pt x="0" y="206037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13202285" y="1862092"/>
            <a:ext cx="4632099" cy="4372702"/>
          </a:xfrm>
          <a:custGeom>
            <a:avLst/>
            <a:gdLst/>
            <a:ahLst/>
            <a:cxnLst/>
            <a:rect l="l" t="t" r="r" b="b"/>
            <a:pathLst>
              <a:path w="4632099" h="4372702">
                <a:moveTo>
                  <a:pt x="0" y="0"/>
                </a:moveTo>
                <a:lnTo>
                  <a:pt x="4632100" y="0"/>
                </a:lnTo>
                <a:lnTo>
                  <a:pt x="4632100" y="4372701"/>
                </a:lnTo>
                <a:lnTo>
                  <a:pt x="0" y="437270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22" name="TextBox 22"/>
          <p:cNvSpPr txBox="1"/>
          <p:nvPr/>
        </p:nvSpPr>
        <p:spPr>
          <a:xfrm>
            <a:off x="6913920" y="637555"/>
            <a:ext cx="6703099" cy="923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145"/>
              </a:lnSpc>
            </a:pPr>
            <a:r>
              <a:rPr lang="en-US" sz="5690">
                <a:solidFill>
                  <a:srgbClr val="8D6F22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Data Overview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028198" y="1209358"/>
            <a:ext cx="4438545" cy="10182425"/>
            <a:chOff x="0" y="0"/>
            <a:chExt cx="1168999" cy="268179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68999" cy="2681791"/>
            </a:xfrm>
            <a:custGeom>
              <a:avLst/>
              <a:gdLst/>
              <a:ahLst/>
              <a:cxnLst/>
              <a:rect l="l" t="t" r="r" b="b"/>
              <a:pathLst>
                <a:path w="1168999" h="2681791">
                  <a:moveTo>
                    <a:pt x="0" y="0"/>
                  </a:moveTo>
                  <a:lnTo>
                    <a:pt x="1168999" y="0"/>
                  </a:lnTo>
                  <a:lnTo>
                    <a:pt x="1168999" y="2681791"/>
                  </a:lnTo>
                  <a:lnTo>
                    <a:pt x="0" y="2681791"/>
                  </a:lnTo>
                  <a:close/>
                </a:path>
              </a:pathLst>
            </a:custGeom>
            <a:solidFill>
              <a:srgbClr val="B9BAB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1168999" cy="27389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1209358"/>
            <a:ext cx="1974898" cy="538623"/>
            <a:chOff x="0" y="0"/>
            <a:chExt cx="520138" cy="14185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20138" cy="141859"/>
            </a:xfrm>
            <a:custGeom>
              <a:avLst/>
              <a:gdLst/>
              <a:ahLst/>
              <a:cxnLst/>
              <a:rect l="l" t="t" r="r" b="b"/>
              <a:pathLst>
                <a:path w="520138" h="141859">
                  <a:moveTo>
                    <a:pt x="0" y="0"/>
                  </a:moveTo>
                  <a:lnTo>
                    <a:pt x="520138" y="0"/>
                  </a:lnTo>
                  <a:lnTo>
                    <a:pt x="520138" y="141859"/>
                  </a:lnTo>
                  <a:lnTo>
                    <a:pt x="0" y="141859"/>
                  </a:lnTo>
                  <a:close/>
                </a:path>
              </a:pathLst>
            </a:custGeom>
            <a:solidFill>
              <a:srgbClr val="8D6F22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520138" cy="1990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6889711" y="9258300"/>
            <a:ext cx="348469" cy="382551"/>
          </a:xfrm>
          <a:custGeom>
            <a:avLst/>
            <a:gdLst/>
            <a:ahLst/>
            <a:cxnLst/>
            <a:rect l="l" t="t" r="r" b="b"/>
            <a:pathLst>
              <a:path w="348469" h="382551">
                <a:moveTo>
                  <a:pt x="0" y="0"/>
                </a:moveTo>
                <a:lnTo>
                  <a:pt x="348469" y="0"/>
                </a:lnTo>
                <a:lnTo>
                  <a:pt x="348469" y="382551"/>
                </a:lnTo>
                <a:lnTo>
                  <a:pt x="0" y="3825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7635698" y="1948260"/>
            <a:ext cx="2995721" cy="2075791"/>
            <a:chOff x="0" y="0"/>
            <a:chExt cx="464116" cy="32159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64116" cy="321594"/>
            </a:xfrm>
            <a:custGeom>
              <a:avLst/>
              <a:gdLst/>
              <a:ahLst/>
              <a:cxnLst/>
              <a:rect l="l" t="t" r="r" b="b"/>
              <a:pathLst>
                <a:path w="464116" h="321594">
                  <a:moveTo>
                    <a:pt x="0" y="0"/>
                  </a:moveTo>
                  <a:lnTo>
                    <a:pt x="464116" y="0"/>
                  </a:lnTo>
                  <a:lnTo>
                    <a:pt x="464116" y="321594"/>
                  </a:lnTo>
                  <a:lnTo>
                    <a:pt x="0" y="321594"/>
                  </a:lnTo>
                  <a:close/>
                </a:path>
              </a:pathLst>
            </a:custGeom>
            <a:blipFill>
              <a:blip r:embed="rId4"/>
              <a:stretch>
                <a:fillRect l="-41105" r="-41105"/>
              </a:stretch>
            </a:blipFill>
          </p:spPr>
        </p:sp>
      </p:grpSp>
      <p:grpSp>
        <p:nvGrpSpPr>
          <p:cNvPr id="11" name="Group 11"/>
          <p:cNvGrpSpPr/>
          <p:nvPr/>
        </p:nvGrpSpPr>
        <p:grpSpPr>
          <a:xfrm>
            <a:off x="7646140" y="4743797"/>
            <a:ext cx="2995721" cy="2075791"/>
            <a:chOff x="0" y="0"/>
            <a:chExt cx="464116" cy="321594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64116" cy="321594"/>
            </a:xfrm>
            <a:custGeom>
              <a:avLst/>
              <a:gdLst/>
              <a:ahLst/>
              <a:cxnLst/>
              <a:rect l="l" t="t" r="r" b="b"/>
              <a:pathLst>
                <a:path w="464116" h="321594">
                  <a:moveTo>
                    <a:pt x="0" y="0"/>
                  </a:moveTo>
                  <a:lnTo>
                    <a:pt x="464116" y="0"/>
                  </a:lnTo>
                  <a:lnTo>
                    <a:pt x="464116" y="321594"/>
                  </a:lnTo>
                  <a:lnTo>
                    <a:pt x="0" y="321594"/>
                  </a:lnTo>
                  <a:close/>
                </a:path>
              </a:pathLst>
            </a:custGeom>
            <a:blipFill>
              <a:blip r:embed="rId5"/>
              <a:stretch>
                <a:fillRect l="-20409" r="-20409"/>
              </a:stretch>
            </a:blipFill>
          </p:spPr>
        </p:sp>
      </p:grpSp>
      <p:grpSp>
        <p:nvGrpSpPr>
          <p:cNvPr id="13" name="Group 13"/>
          <p:cNvGrpSpPr/>
          <p:nvPr/>
        </p:nvGrpSpPr>
        <p:grpSpPr>
          <a:xfrm>
            <a:off x="7635698" y="7784982"/>
            <a:ext cx="2995721" cy="2075791"/>
            <a:chOff x="0" y="0"/>
            <a:chExt cx="464116" cy="321594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464116" cy="321594"/>
            </a:xfrm>
            <a:custGeom>
              <a:avLst/>
              <a:gdLst/>
              <a:ahLst/>
              <a:cxnLst/>
              <a:rect l="l" t="t" r="r" b="b"/>
              <a:pathLst>
                <a:path w="464116" h="321594">
                  <a:moveTo>
                    <a:pt x="0" y="0"/>
                  </a:moveTo>
                  <a:lnTo>
                    <a:pt x="464116" y="0"/>
                  </a:lnTo>
                  <a:lnTo>
                    <a:pt x="464116" y="321594"/>
                  </a:lnTo>
                  <a:lnTo>
                    <a:pt x="0" y="321594"/>
                  </a:lnTo>
                  <a:close/>
                </a:path>
              </a:pathLst>
            </a:custGeom>
            <a:blipFill>
              <a:blip r:embed="rId6"/>
              <a:stretch>
                <a:fillRect l="-21563" r="-21563"/>
              </a:stretch>
            </a:blipFill>
          </p:spPr>
        </p:sp>
      </p:grpSp>
      <p:sp>
        <p:nvSpPr>
          <p:cNvPr id="15" name="Freeform 15"/>
          <p:cNvSpPr/>
          <p:nvPr/>
        </p:nvSpPr>
        <p:spPr>
          <a:xfrm>
            <a:off x="11874765" y="2077027"/>
            <a:ext cx="306582" cy="190965"/>
          </a:xfrm>
          <a:custGeom>
            <a:avLst/>
            <a:gdLst/>
            <a:ahLst/>
            <a:cxnLst/>
            <a:rect l="l" t="t" r="r" b="b"/>
            <a:pathLst>
              <a:path w="306582" h="190965">
                <a:moveTo>
                  <a:pt x="0" y="0"/>
                </a:moveTo>
                <a:lnTo>
                  <a:pt x="306582" y="0"/>
                </a:lnTo>
                <a:lnTo>
                  <a:pt x="306582" y="190965"/>
                </a:lnTo>
                <a:lnTo>
                  <a:pt x="0" y="19096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1916250" y="4499426"/>
            <a:ext cx="265097" cy="244371"/>
          </a:xfrm>
          <a:custGeom>
            <a:avLst/>
            <a:gdLst/>
            <a:ahLst/>
            <a:cxnLst/>
            <a:rect l="l" t="t" r="r" b="b"/>
            <a:pathLst>
              <a:path w="265097" h="244371">
                <a:moveTo>
                  <a:pt x="0" y="0"/>
                </a:moveTo>
                <a:lnTo>
                  <a:pt x="265097" y="0"/>
                </a:lnTo>
                <a:lnTo>
                  <a:pt x="265097" y="244371"/>
                </a:lnTo>
                <a:lnTo>
                  <a:pt x="0" y="24437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grpSp>
        <p:nvGrpSpPr>
          <p:cNvPr id="17" name="Group 17"/>
          <p:cNvGrpSpPr/>
          <p:nvPr/>
        </p:nvGrpSpPr>
        <p:grpSpPr>
          <a:xfrm>
            <a:off x="0" y="166348"/>
            <a:ext cx="1229384" cy="693763"/>
            <a:chOff x="0" y="0"/>
            <a:chExt cx="323788" cy="182719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323788" cy="182719"/>
            </a:xfrm>
            <a:custGeom>
              <a:avLst/>
              <a:gdLst/>
              <a:ahLst/>
              <a:cxnLst/>
              <a:rect l="l" t="t" r="r" b="b"/>
              <a:pathLst>
                <a:path w="323788" h="182719">
                  <a:moveTo>
                    <a:pt x="0" y="0"/>
                  </a:moveTo>
                  <a:lnTo>
                    <a:pt x="323788" y="0"/>
                  </a:lnTo>
                  <a:lnTo>
                    <a:pt x="323788" y="182719"/>
                  </a:lnTo>
                  <a:lnTo>
                    <a:pt x="0" y="182719"/>
                  </a:lnTo>
                  <a:close/>
                </a:path>
              </a:pathLst>
            </a:custGeom>
            <a:solidFill>
              <a:srgbClr val="8D6F22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57150"/>
              <a:ext cx="323788" cy="2398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20" name="Freeform 20"/>
          <p:cNvSpPr/>
          <p:nvPr/>
        </p:nvSpPr>
        <p:spPr>
          <a:xfrm>
            <a:off x="1429667" y="2077027"/>
            <a:ext cx="4350756" cy="1947024"/>
          </a:xfrm>
          <a:custGeom>
            <a:avLst/>
            <a:gdLst/>
            <a:ahLst/>
            <a:cxnLst/>
            <a:rect l="l" t="t" r="r" b="b"/>
            <a:pathLst>
              <a:path w="4350756" h="1947024">
                <a:moveTo>
                  <a:pt x="0" y="0"/>
                </a:moveTo>
                <a:lnTo>
                  <a:pt x="4350756" y="0"/>
                </a:lnTo>
                <a:lnTo>
                  <a:pt x="4350756" y="1947023"/>
                </a:lnTo>
                <a:lnTo>
                  <a:pt x="0" y="1947023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1415443" y="4743797"/>
            <a:ext cx="4094914" cy="2252203"/>
          </a:xfrm>
          <a:custGeom>
            <a:avLst/>
            <a:gdLst/>
            <a:ahLst/>
            <a:cxnLst/>
            <a:rect l="l" t="t" r="r" b="b"/>
            <a:pathLst>
              <a:path w="4094914" h="2252203">
                <a:moveTo>
                  <a:pt x="0" y="0"/>
                </a:moveTo>
                <a:lnTo>
                  <a:pt x="4094914" y="0"/>
                </a:lnTo>
                <a:lnTo>
                  <a:pt x="4094914" y="2252203"/>
                </a:lnTo>
                <a:lnTo>
                  <a:pt x="0" y="2252203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1622611" y="7878437"/>
            <a:ext cx="5122279" cy="1888882"/>
          </a:xfrm>
          <a:custGeom>
            <a:avLst/>
            <a:gdLst/>
            <a:ahLst/>
            <a:cxnLst/>
            <a:rect l="l" t="t" r="r" b="b"/>
            <a:pathLst>
              <a:path w="5122279" h="1888882">
                <a:moveTo>
                  <a:pt x="0" y="0"/>
                </a:moveTo>
                <a:lnTo>
                  <a:pt x="5122279" y="0"/>
                </a:lnTo>
                <a:lnTo>
                  <a:pt x="5122279" y="1888881"/>
                </a:lnTo>
                <a:lnTo>
                  <a:pt x="0" y="1888881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t="-5913" b="-5913"/>
            </a:stretch>
          </a:blipFill>
        </p:spPr>
      </p:sp>
      <p:grpSp>
        <p:nvGrpSpPr>
          <p:cNvPr id="23" name="Group 23"/>
          <p:cNvGrpSpPr/>
          <p:nvPr/>
        </p:nvGrpSpPr>
        <p:grpSpPr>
          <a:xfrm>
            <a:off x="12542309" y="1948260"/>
            <a:ext cx="2995721" cy="2075791"/>
            <a:chOff x="0" y="0"/>
            <a:chExt cx="464116" cy="321594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464116" cy="321594"/>
            </a:xfrm>
            <a:custGeom>
              <a:avLst/>
              <a:gdLst/>
              <a:ahLst/>
              <a:cxnLst/>
              <a:rect l="l" t="t" r="r" b="b"/>
              <a:pathLst>
                <a:path w="464116" h="321594">
                  <a:moveTo>
                    <a:pt x="0" y="0"/>
                  </a:moveTo>
                  <a:lnTo>
                    <a:pt x="464116" y="0"/>
                  </a:lnTo>
                  <a:lnTo>
                    <a:pt x="464116" y="321594"/>
                  </a:lnTo>
                  <a:lnTo>
                    <a:pt x="0" y="321594"/>
                  </a:lnTo>
                  <a:close/>
                </a:path>
              </a:pathLst>
            </a:custGeom>
            <a:blipFill>
              <a:blip r:embed="rId14"/>
              <a:stretch>
                <a:fillRect l="-26221" r="-26221"/>
              </a:stretch>
            </a:blipFill>
          </p:spPr>
        </p:sp>
      </p:grpSp>
      <p:grpSp>
        <p:nvGrpSpPr>
          <p:cNvPr id="25" name="Group 25"/>
          <p:cNvGrpSpPr/>
          <p:nvPr/>
        </p:nvGrpSpPr>
        <p:grpSpPr>
          <a:xfrm>
            <a:off x="12542309" y="4819894"/>
            <a:ext cx="2995721" cy="2075791"/>
            <a:chOff x="0" y="0"/>
            <a:chExt cx="464116" cy="321594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464116" cy="321594"/>
            </a:xfrm>
            <a:custGeom>
              <a:avLst/>
              <a:gdLst/>
              <a:ahLst/>
              <a:cxnLst/>
              <a:rect l="l" t="t" r="r" b="b"/>
              <a:pathLst>
                <a:path w="464116" h="321594">
                  <a:moveTo>
                    <a:pt x="0" y="0"/>
                  </a:moveTo>
                  <a:lnTo>
                    <a:pt x="464116" y="0"/>
                  </a:lnTo>
                  <a:lnTo>
                    <a:pt x="464116" y="321594"/>
                  </a:lnTo>
                  <a:lnTo>
                    <a:pt x="0" y="321594"/>
                  </a:lnTo>
                  <a:close/>
                </a:path>
              </a:pathLst>
            </a:custGeom>
            <a:blipFill>
              <a:blip r:embed="rId15"/>
              <a:stretch>
                <a:fillRect l="-23491" r="-23491"/>
              </a:stretch>
            </a:blipFill>
          </p:spPr>
        </p:sp>
      </p:grpSp>
      <p:grpSp>
        <p:nvGrpSpPr>
          <p:cNvPr id="27" name="Group 27"/>
          <p:cNvGrpSpPr/>
          <p:nvPr/>
        </p:nvGrpSpPr>
        <p:grpSpPr>
          <a:xfrm>
            <a:off x="12542309" y="7691528"/>
            <a:ext cx="2995721" cy="2075791"/>
            <a:chOff x="0" y="0"/>
            <a:chExt cx="464116" cy="321594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464116" cy="321594"/>
            </a:xfrm>
            <a:custGeom>
              <a:avLst/>
              <a:gdLst/>
              <a:ahLst/>
              <a:cxnLst/>
              <a:rect l="l" t="t" r="r" b="b"/>
              <a:pathLst>
                <a:path w="464116" h="321594">
                  <a:moveTo>
                    <a:pt x="0" y="0"/>
                  </a:moveTo>
                  <a:lnTo>
                    <a:pt x="464116" y="0"/>
                  </a:lnTo>
                  <a:lnTo>
                    <a:pt x="464116" y="321594"/>
                  </a:lnTo>
                  <a:lnTo>
                    <a:pt x="0" y="321594"/>
                  </a:lnTo>
                  <a:close/>
                </a:path>
              </a:pathLst>
            </a:custGeom>
            <a:blipFill>
              <a:blip r:embed="rId16"/>
              <a:stretch>
                <a:fillRect l="-20843" r="-20843"/>
              </a:stretch>
            </a:blipFill>
          </p:spPr>
        </p:sp>
      </p:grpSp>
      <p:sp>
        <p:nvSpPr>
          <p:cNvPr id="29" name="TextBox 29"/>
          <p:cNvSpPr txBox="1"/>
          <p:nvPr/>
        </p:nvSpPr>
        <p:spPr>
          <a:xfrm>
            <a:off x="2491201" y="1258503"/>
            <a:ext cx="4020694" cy="4689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33"/>
              </a:lnSpc>
            </a:pPr>
            <a:r>
              <a:rPr lang="en-US" sz="3271">
                <a:solidFill>
                  <a:srgbClr val="8D6F22"/>
                </a:solidFill>
                <a:latin typeface="Antic Bold"/>
                <a:ea typeface="Antic Bold"/>
                <a:cs typeface="Antic Bold"/>
                <a:sym typeface="Antic Bold"/>
              </a:rPr>
              <a:t>MYSQL 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415443" y="204448"/>
            <a:ext cx="13454851" cy="6556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36"/>
              </a:lnSpc>
            </a:pPr>
            <a:r>
              <a:rPr lang="en-US" sz="4571">
                <a:solidFill>
                  <a:srgbClr val="8D6F22"/>
                </a:solidFill>
                <a:latin typeface="Antic Bold"/>
                <a:ea typeface="Antic Bold"/>
                <a:cs typeface="Antic Bold"/>
                <a:sym typeface="Antic Bold"/>
              </a:rPr>
              <a:t>Total Revenue,  Total Bookings , Total Capacity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2542309" y="1279074"/>
            <a:ext cx="4020694" cy="4689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33"/>
              </a:lnSpc>
            </a:pPr>
            <a:r>
              <a:rPr lang="en-US" sz="3271">
                <a:solidFill>
                  <a:srgbClr val="8D6F22"/>
                </a:solidFill>
                <a:latin typeface="Antic Bold"/>
                <a:ea typeface="Antic Bold"/>
                <a:cs typeface="Antic Bold"/>
                <a:sym typeface="Antic Bold"/>
              </a:rPr>
              <a:t>Power BI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028198" y="1209358"/>
            <a:ext cx="4438545" cy="10182425"/>
            <a:chOff x="0" y="0"/>
            <a:chExt cx="1168999" cy="268179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68999" cy="2681791"/>
            </a:xfrm>
            <a:custGeom>
              <a:avLst/>
              <a:gdLst/>
              <a:ahLst/>
              <a:cxnLst/>
              <a:rect l="l" t="t" r="r" b="b"/>
              <a:pathLst>
                <a:path w="1168999" h="2681791">
                  <a:moveTo>
                    <a:pt x="0" y="0"/>
                  </a:moveTo>
                  <a:lnTo>
                    <a:pt x="1168999" y="0"/>
                  </a:lnTo>
                  <a:lnTo>
                    <a:pt x="1168999" y="2681791"/>
                  </a:lnTo>
                  <a:lnTo>
                    <a:pt x="0" y="2681791"/>
                  </a:lnTo>
                  <a:close/>
                </a:path>
              </a:pathLst>
            </a:custGeom>
            <a:solidFill>
              <a:srgbClr val="B9BAB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1168999" cy="27389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1209358"/>
            <a:ext cx="1974898" cy="538623"/>
            <a:chOff x="0" y="0"/>
            <a:chExt cx="520138" cy="14185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20138" cy="141859"/>
            </a:xfrm>
            <a:custGeom>
              <a:avLst/>
              <a:gdLst/>
              <a:ahLst/>
              <a:cxnLst/>
              <a:rect l="l" t="t" r="r" b="b"/>
              <a:pathLst>
                <a:path w="520138" h="141859">
                  <a:moveTo>
                    <a:pt x="0" y="0"/>
                  </a:moveTo>
                  <a:lnTo>
                    <a:pt x="520138" y="0"/>
                  </a:lnTo>
                  <a:lnTo>
                    <a:pt x="520138" y="141859"/>
                  </a:lnTo>
                  <a:lnTo>
                    <a:pt x="0" y="141859"/>
                  </a:lnTo>
                  <a:close/>
                </a:path>
              </a:pathLst>
            </a:custGeom>
            <a:solidFill>
              <a:srgbClr val="8D6F22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520138" cy="1990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6889711" y="9258300"/>
            <a:ext cx="348469" cy="382551"/>
          </a:xfrm>
          <a:custGeom>
            <a:avLst/>
            <a:gdLst/>
            <a:ahLst/>
            <a:cxnLst/>
            <a:rect l="l" t="t" r="r" b="b"/>
            <a:pathLst>
              <a:path w="348469" h="382551">
                <a:moveTo>
                  <a:pt x="0" y="0"/>
                </a:moveTo>
                <a:lnTo>
                  <a:pt x="348469" y="0"/>
                </a:lnTo>
                <a:lnTo>
                  <a:pt x="348469" y="382551"/>
                </a:lnTo>
                <a:lnTo>
                  <a:pt x="0" y="3825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7683721" y="2496705"/>
            <a:ext cx="3509673" cy="1285067"/>
            <a:chOff x="0" y="0"/>
            <a:chExt cx="878313" cy="32159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78313" cy="321594"/>
            </a:xfrm>
            <a:custGeom>
              <a:avLst/>
              <a:gdLst/>
              <a:ahLst/>
              <a:cxnLst/>
              <a:rect l="l" t="t" r="r" b="b"/>
              <a:pathLst>
                <a:path w="878313" h="321594">
                  <a:moveTo>
                    <a:pt x="0" y="0"/>
                  </a:moveTo>
                  <a:lnTo>
                    <a:pt x="878313" y="0"/>
                  </a:lnTo>
                  <a:lnTo>
                    <a:pt x="878313" y="321594"/>
                  </a:lnTo>
                  <a:lnTo>
                    <a:pt x="0" y="321594"/>
                  </a:lnTo>
                  <a:close/>
                </a:path>
              </a:pathLst>
            </a:custGeom>
            <a:blipFill>
              <a:blip r:embed="rId4"/>
              <a:stretch>
                <a:fillRect l="-697" r="-697"/>
              </a:stretch>
            </a:blipFill>
          </p:spPr>
        </p:sp>
      </p:grpSp>
      <p:grpSp>
        <p:nvGrpSpPr>
          <p:cNvPr id="11" name="Group 11"/>
          <p:cNvGrpSpPr/>
          <p:nvPr/>
        </p:nvGrpSpPr>
        <p:grpSpPr>
          <a:xfrm>
            <a:off x="7594144" y="5143500"/>
            <a:ext cx="3446850" cy="1625141"/>
            <a:chOff x="0" y="0"/>
            <a:chExt cx="682087" cy="321594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82087" cy="321594"/>
            </a:xfrm>
            <a:custGeom>
              <a:avLst/>
              <a:gdLst/>
              <a:ahLst/>
              <a:cxnLst/>
              <a:rect l="l" t="t" r="r" b="b"/>
              <a:pathLst>
                <a:path w="682087" h="321594">
                  <a:moveTo>
                    <a:pt x="0" y="0"/>
                  </a:moveTo>
                  <a:lnTo>
                    <a:pt x="682087" y="0"/>
                  </a:lnTo>
                  <a:lnTo>
                    <a:pt x="682087" y="321594"/>
                  </a:lnTo>
                  <a:lnTo>
                    <a:pt x="0" y="321594"/>
                  </a:lnTo>
                  <a:close/>
                </a:path>
              </a:pathLst>
            </a:custGeom>
            <a:blipFill>
              <a:blip r:embed="rId5"/>
              <a:stretch>
                <a:fillRect l="-2649" r="-2649"/>
              </a:stretch>
            </a:blipFill>
          </p:spPr>
        </p:sp>
      </p:grpSp>
      <p:grpSp>
        <p:nvGrpSpPr>
          <p:cNvPr id="13" name="Group 13"/>
          <p:cNvGrpSpPr/>
          <p:nvPr/>
        </p:nvGrpSpPr>
        <p:grpSpPr>
          <a:xfrm>
            <a:off x="7635698" y="7784982"/>
            <a:ext cx="3177522" cy="1855869"/>
            <a:chOff x="0" y="0"/>
            <a:chExt cx="550617" cy="321594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550617" cy="321594"/>
            </a:xfrm>
            <a:custGeom>
              <a:avLst/>
              <a:gdLst/>
              <a:ahLst/>
              <a:cxnLst/>
              <a:rect l="l" t="t" r="r" b="b"/>
              <a:pathLst>
                <a:path w="550617" h="321594">
                  <a:moveTo>
                    <a:pt x="0" y="0"/>
                  </a:moveTo>
                  <a:lnTo>
                    <a:pt x="550617" y="0"/>
                  </a:lnTo>
                  <a:lnTo>
                    <a:pt x="550617" y="321594"/>
                  </a:lnTo>
                  <a:lnTo>
                    <a:pt x="0" y="321594"/>
                  </a:lnTo>
                  <a:close/>
                </a:path>
              </a:pathLst>
            </a:custGeom>
            <a:blipFill>
              <a:blip r:embed="rId6"/>
              <a:stretch>
                <a:fillRect l="-4901" r="-4901"/>
              </a:stretch>
            </a:blipFill>
          </p:spPr>
        </p:sp>
      </p:grpSp>
      <p:sp>
        <p:nvSpPr>
          <p:cNvPr id="15" name="Freeform 15"/>
          <p:cNvSpPr/>
          <p:nvPr/>
        </p:nvSpPr>
        <p:spPr>
          <a:xfrm>
            <a:off x="11874765" y="2077027"/>
            <a:ext cx="306582" cy="190965"/>
          </a:xfrm>
          <a:custGeom>
            <a:avLst/>
            <a:gdLst/>
            <a:ahLst/>
            <a:cxnLst/>
            <a:rect l="l" t="t" r="r" b="b"/>
            <a:pathLst>
              <a:path w="306582" h="190965">
                <a:moveTo>
                  <a:pt x="0" y="0"/>
                </a:moveTo>
                <a:lnTo>
                  <a:pt x="306582" y="0"/>
                </a:lnTo>
                <a:lnTo>
                  <a:pt x="306582" y="190965"/>
                </a:lnTo>
                <a:lnTo>
                  <a:pt x="0" y="19096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1916250" y="4499426"/>
            <a:ext cx="265097" cy="244371"/>
          </a:xfrm>
          <a:custGeom>
            <a:avLst/>
            <a:gdLst/>
            <a:ahLst/>
            <a:cxnLst/>
            <a:rect l="l" t="t" r="r" b="b"/>
            <a:pathLst>
              <a:path w="265097" h="244371">
                <a:moveTo>
                  <a:pt x="0" y="0"/>
                </a:moveTo>
                <a:lnTo>
                  <a:pt x="265097" y="0"/>
                </a:lnTo>
                <a:lnTo>
                  <a:pt x="265097" y="244371"/>
                </a:lnTo>
                <a:lnTo>
                  <a:pt x="0" y="24437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grpSp>
        <p:nvGrpSpPr>
          <p:cNvPr id="17" name="Group 17"/>
          <p:cNvGrpSpPr/>
          <p:nvPr/>
        </p:nvGrpSpPr>
        <p:grpSpPr>
          <a:xfrm>
            <a:off x="0" y="166348"/>
            <a:ext cx="1229384" cy="693763"/>
            <a:chOff x="0" y="0"/>
            <a:chExt cx="323788" cy="182719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323788" cy="182719"/>
            </a:xfrm>
            <a:custGeom>
              <a:avLst/>
              <a:gdLst/>
              <a:ahLst/>
              <a:cxnLst/>
              <a:rect l="l" t="t" r="r" b="b"/>
              <a:pathLst>
                <a:path w="323788" h="182719">
                  <a:moveTo>
                    <a:pt x="0" y="0"/>
                  </a:moveTo>
                  <a:lnTo>
                    <a:pt x="323788" y="0"/>
                  </a:lnTo>
                  <a:lnTo>
                    <a:pt x="323788" y="182719"/>
                  </a:lnTo>
                  <a:lnTo>
                    <a:pt x="0" y="182719"/>
                  </a:lnTo>
                  <a:close/>
                </a:path>
              </a:pathLst>
            </a:custGeom>
            <a:solidFill>
              <a:srgbClr val="8D6F22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57150"/>
              <a:ext cx="323788" cy="2398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3043251" y="2012643"/>
            <a:ext cx="2995721" cy="2075791"/>
            <a:chOff x="0" y="0"/>
            <a:chExt cx="464116" cy="321594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464116" cy="321594"/>
            </a:xfrm>
            <a:custGeom>
              <a:avLst/>
              <a:gdLst/>
              <a:ahLst/>
              <a:cxnLst/>
              <a:rect l="l" t="t" r="r" b="b"/>
              <a:pathLst>
                <a:path w="464116" h="321594">
                  <a:moveTo>
                    <a:pt x="0" y="0"/>
                  </a:moveTo>
                  <a:lnTo>
                    <a:pt x="464116" y="0"/>
                  </a:lnTo>
                  <a:lnTo>
                    <a:pt x="464116" y="321594"/>
                  </a:lnTo>
                  <a:lnTo>
                    <a:pt x="0" y="321594"/>
                  </a:lnTo>
                  <a:close/>
                </a:path>
              </a:pathLst>
            </a:custGeom>
            <a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 dirty="0"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3043251" y="4819894"/>
            <a:ext cx="2995721" cy="2075791"/>
            <a:chOff x="0" y="0"/>
            <a:chExt cx="464116" cy="321594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464116" cy="321594"/>
            </a:xfrm>
            <a:custGeom>
              <a:avLst/>
              <a:gdLst/>
              <a:ahLst/>
              <a:cxnLst/>
              <a:rect l="l" t="t" r="r" b="b"/>
              <a:pathLst>
                <a:path w="464116" h="321594">
                  <a:moveTo>
                    <a:pt x="0" y="0"/>
                  </a:moveTo>
                  <a:lnTo>
                    <a:pt x="464116" y="0"/>
                  </a:lnTo>
                  <a:lnTo>
                    <a:pt x="464116" y="321594"/>
                  </a:lnTo>
                  <a:lnTo>
                    <a:pt x="0" y="321594"/>
                  </a:lnTo>
                  <a:close/>
                </a:path>
              </a:pathLst>
            </a:custGeom>
            <a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24" name="Group 24"/>
          <p:cNvGrpSpPr/>
          <p:nvPr/>
        </p:nvGrpSpPr>
        <p:grpSpPr>
          <a:xfrm>
            <a:off x="13043251" y="7565061"/>
            <a:ext cx="2995721" cy="2075791"/>
            <a:chOff x="0" y="0"/>
            <a:chExt cx="464116" cy="321594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464116" cy="321594"/>
            </a:xfrm>
            <a:custGeom>
              <a:avLst/>
              <a:gdLst/>
              <a:ahLst/>
              <a:cxnLst/>
              <a:rect l="l" t="t" r="r" b="b"/>
              <a:pathLst>
                <a:path w="464116" h="321594">
                  <a:moveTo>
                    <a:pt x="0" y="0"/>
                  </a:moveTo>
                  <a:lnTo>
                    <a:pt x="464116" y="0"/>
                  </a:lnTo>
                  <a:lnTo>
                    <a:pt x="464116" y="321594"/>
                  </a:lnTo>
                  <a:lnTo>
                    <a:pt x="0" y="321594"/>
                  </a:lnTo>
                  <a:close/>
                </a:path>
              </a:pathLst>
            </a:custGeom>
            <a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26" name="Group 26"/>
          <p:cNvGrpSpPr/>
          <p:nvPr/>
        </p:nvGrpSpPr>
        <p:grpSpPr>
          <a:xfrm>
            <a:off x="5884800" y="2601051"/>
            <a:ext cx="1646521" cy="898976"/>
            <a:chOff x="0" y="0"/>
            <a:chExt cx="812800" cy="443777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12800" cy="443777"/>
            </a:xfrm>
            <a:custGeom>
              <a:avLst/>
              <a:gdLst/>
              <a:ahLst/>
              <a:cxnLst/>
              <a:rect l="l" t="t" r="r" b="b"/>
              <a:pathLst>
                <a:path w="812800" h="443777">
                  <a:moveTo>
                    <a:pt x="812800" y="221888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240577"/>
                  </a:lnTo>
                  <a:lnTo>
                    <a:pt x="406400" y="240577"/>
                  </a:lnTo>
                  <a:lnTo>
                    <a:pt x="406400" y="443777"/>
                  </a:lnTo>
                  <a:lnTo>
                    <a:pt x="812800" y="221888"/>
                  </a:lnTo>
                  <a:close/>
                </a:path>
              </a:pathLst>
            </a:custGeom>
            <a:solidFill>
              <a:srgbClr val="3D3789"/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0" y="146050"/>
              <a:ext cx="711200" cy="945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11358087" y="8263429"/>
            <a:ext cx="1646521" cy="898976"/>
            <a:chOff x="0" y="0"/>
            <a:chExt cx="812800" cy="443777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812800" cy="443777"/>
            </a:xfrm>
            <a:custGeom>
              <a:avLst/>
              <a:gdLst/>
              <a:ahLst/>
              <a:cxnLst/>
              <a:rect l="l" t="t" r="r" b="b"/>
              <a:pathLst>
                <a:path w="812800" h="443777">
                  <a:moveTo>
                    <a:pt x="812800" y="221888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240577"/>
                  </a:lnTo>
                  <a:lnTo>
                    <a:pt x="406400" y="240577"/>
                  </a:lnTo>
                  <a:lnTo>
                    <a:pt x="406400" y="443777"/>
                  </a:lnTo>
                  <a:lnTo>
                    <a:pt x="812800" y="221888"/>
                  </a:lnTo>
                  <a:close/>
                </a:path>
              </a:pathLst>
            </a:custGeom>
            <a:solidFill>
              <a:srgbClr val="3D3789"/>
            </a:solidFill>
          </p:spPr>
        </p:sp>
        <p:sp>
          <p:nvSpPr>
            <p:cNvPr id="31" name="TextBox 31"/>
            <p:cNvSpPr txBox="1"/>
            <p:nvPr/>
          </p:nvSpPr>
          <p:spPr>
            <a:xfrm>
              <a:off x="0" y="146050"/>
              <a:ext cx="711200" cy="945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6037200" y="8550600"/>
            <a:ext cx="1646521" cy="898976"/>
            <a:chOff x="0" y="0"/>
            <a:chExt cx="812800" cy="443777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812800" cy="443777"/>
            </a:xfrm>
            <a:custGeom>
              <a:avLst/>
              <a:gdLst/>
              <a:ahLst/>
              <a:cxnLst/>
              <a:rect l="l" t="t" r="r" b="b"/>
              <a:pathLst>
                <a:path w="812800" h="443777">
                  <a:moveTo>
                    <a:pt x="812800" y="221888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240577"/>
                  </a:lnTo>
                  <a:lnTo>
                    <a:pt x="406400" y="240577"/>
                  </a:lnTo>
                  <a:lnTo>
                    <a:pt x="406400" y="443777"/>
                  </a:lnTo>
                  <a:lnTo>
                    <a:pt x="812800" y="221888"/>
                  </a:lnTo>
                  <a:close/>
                </a:path>
              </a:pathLst>
            </a:custGeom>
            <a:solidFill>
              <a:srgbClr val="3D3789"/>
            </a:solidFill>
          </p:spPr>
        </p:sp>
        <p:sp>
          <p:nvSpPr>
            <p:cNvPr id="34" name="TextBox 34"/>
            <p:cNvSpPr txBox="1"/>
            <p:nvPr/>
          </p:nvSpPr>
          <p:spPr>
            <a:xfrm>
              <a:off x="0" y="146050"/>
              <a:ext cx="711200" cy="945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11466743" y="2689751"/>
            <a:ext cx="1646521" cy="898976"/>
            <a:chOff x="0" y="0"/>
            <a:chExt cx="812800" cy="443777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812800" cy="443777"/>
            </a:xfrm>
            <a:custGeom>
              <a:avLst/>
              <a:gdLst/>
              <a:ahLst/>
              <a:cxnLst/>
              <a:rect l="l" t="t" r="r" b="b"/>
              <a:pathLst>
                <a:path w="812800" h="443777">
                  <a:moveTo>
                    <a:pt x="812800" y="221888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240577"/>
                  </a:lnTo>
                  <a:lnTo>
                    <a:pt x="406400" y="240577"/>
                  </a:lnTo>
                  <a:lnTo>
                    <a:pt x="406400" y="443777"/>
                  </a:lnTo>
                  <a:lnTo>
                    <a:pt x="812800" y="221888"/>
                  </a:lnTo>
                  <a:close/>
                </a:path>
              </a:pathLst>
            </a:custGeom>
            <a:solidFill>
              <a:srgbClr val="3D3789"/>
            </a:solidFill>
          </p:spPr>
        </p:sp>
        <p:sp>
          <p:nvSpPr>
            <p:cNvPr id="37" name="TextBox 37"/>
            <p:cNvSpPr txBox="1"/>
            <p:nvPr/>
          </p:nvSpPr>
          <p:spPr>
            <a:xfrm>
              <a:off x="0" y="146050"/>
              <a:ext cx="711200" cy="945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38" name="Group 38"/>
          <p:cNvGrpSpPr/>
          <p:nvPr/>
        </p:nvGrpSpPr>
        <p:grpSpPr>
          <a:xfrm>
            <a:off x="11358087" y="5508440"/>
            <a:ext cx="1646521" cy="898976"/>
            <a:chOff x="0" y="0"/>
            <a:chExt cx="812800" cy="443777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812800" cy="443777"/>
            </a:xfrm>
            <a:custGeom>
              <a:avLst/>
              <a:gdLst/>
              <a:ahLst/>
              <a:cxnLst/>
              <a:rect l="l" t="t" r="r" b="b"/>
              <a:pathLst>
                <a:path w="812800" h="443777">
                  <a:moveTo>
                    <a:pt x="812800" y="221888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240577"/>
                  </a:lnTo>
                  <a:lnTo>
                    <a:pt x="406400" y="240577"/>
                  </a:lnTo>
                  <a:lnTo>
                    <a:pt x="406400" y="443777"/>
                  </a:lnTo>
                  <a:lnTo>
                    <a:pt x="812800" y="221888"/>
                  </a:lnTo>
                  <a:close/>
                </a:path>
              </a:pathLst>
            </a:custGeom>
            <a:solidFill>
              <a:srgbClr val="3D3789"/>
            </a:solidFill>
          </p:spPr>
        </p:sp>
        <p:sp>
          <p:nvSpPr>
            <p:cNvPr id="40" name="TextBox 40"/>
            <p:cNvSpPr txBox="1"/>
            <p:nvPr/>
          </p:nvSpPr>
          <p:spPr>
            <a:xfrm>
              <a:off x="0" y="146050"/>
              <a:ext cx="711200" cy="945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41" name="Group 41"/>
          <p:cNvGrpSpPr/>
          <p:nvPr/>
        </p:nvGrpSpPr>
        <p:grpSpPr>
          <a:xfrm>
            <a:off x="5921630" y="5544544"/>
            <a:ext cx="1646521" cy="898976"/>
            <a:chOff x="0" y="0"/>
            <a:chExt cx="812800" cy="443777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812800" cy="443777"/>
            </a:xfrm>
            <a:custGeom>
              <a:avLst/>
              <a:gdLst/>
              <a:ahLst/>
              <a:cxnLst/>
              <a:rect l="l" t="t" r="r" b="b"/>
              <a:pathLst>
                <a:path w="812800" h="443777">
                  <a:moveTo>
                    <a:pt x="812800" y="221888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240577"/>
                  </a:lnTo>
                  <a:lnTo>
                    <a:pt x="406400" y="240577"/>
                  </a:lnTo>
                  <a:lnTo>
                    <a:pt x="406400" y="443777"/>
                  </a:lnTo>
                  <a:lnTo>
                    <a:pt x="812800" y="221888"/>
                  </a:lnTo>
                  <a:close/>
                </a:path>
              </a:pathLst>
            </a:custGeom>
            <a:solidFill>
              <a:srgbClr val="3D3789"/>
            </a:solidFill>
          </p:spPr>
        </p:sp>
        <p:sp>
          <p:nvSpPr>
            <p:cNvPr id="43" name="TextBox 43"/>
            <p:cNvSpPr txBox="1"/>
            <p:nvPr/>
          </p:nvSpPr>
          <p:spPr>
            <a:xfrm>
              <a:off x="0" y="146050"/>
              <a:ext cx="711200" cy="945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44" name="Freeform 44"/>
          <p:cNvSpPr/>
          <p:nvPr/>
        </p:nvSpPr>
        <p:spPr>
          <a:xfrm>
            <a:off x="1403653" y="2225209"/>
            <a:ext cx="4071572" cy="1632762"/>
          </a:xfrm>
          <a:custGeom>
            <a:avLst/>
            <a:gdLst/>
            <a:ahLst/>
            <a:cxnLst/>
            <a:rect l="l" t="t" r="r" b="b"/>
            <a:pathLst>
              <a:path w="4071572" h="1632762">
                <a:moveTo>
                  <a:pt x="0" y="0"/>
                </a:moveTo>
                <a:lnTo>
                  <a:pt x="4071572" y="0"/>
                </a:lnTo>
                <a:lnTo>
                  <a:pt x="4071572" y="1632763"/>
                </a:lnTo>
                <a:lnTo>
                  <a:pt x="0" y="1632763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</p:sp>
      <p:sp>
        <p:nvSpPr>
          <p:cNvPr id="45" name="Freeform 45"/>
          <p:cNvSpPr/>
          <p:nvPr/>
        </p:nvSpPr>
        <p:spPr>
          <a:xfrm>
            <a:off x="518952" y="4819894"/>
            <a:ext cx="5326478" cy="2241559"/>
          </a:xfrm>
          <a:custGeom>
            <a:avLst/>
            <a:gdLst/>
            <a:ahLst/>
            <a:cxnLst/>
            <a:rect l="l" t="t" r="r" b="b"/>
            <a:pathLst>
              <a:path w="5326478" h="2241559">
                <a:moveTo>
                  <a:pt x="0" y="0"/>
                </a:moveTo>
                <a:lnTo>
                  <a:pt x="5326478" y="0"/>
                </a:lnTo>
                <a:lnTo>
                  <a:pt x="5326478" y="2241559"/>
                </a:lnTo>
                <a:lnTo>
                  <a:pt x="0" y="2241559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</p:sp>
      <p:sp>
        <p:nvSpPr>
          <p:cNvPr id="46" name="Freeform 46"/>
          <p:cNvSpPr/>
          <p:nvPr/>
        </p:nvSpPr>
        <p:spPr>
          <a:xfrm>
            <a:off x="0" y="7784982"/>
            <a:ext cx="5682400" cy="2135799"/>
          </a:xfrm>
          <a:custGeom>
            <a:avLst/>
            <a:gdLst/>
            <a:ahLst/>
            <a:cxnLst/>
            <a:rect l="l" t="t" r="r" b="b"/>
            <a:pathLst>
              <a:path w="5682400" h="2135799">
                <a:moveTo>
                  <a:pt x="0" y="0"/>
                </a:moveTo>
                <a:lnTo>
                  <a:pt x="5682400" y="0"/>
                </a:lnTo>
                <a:lnTo>
                  <a:pt x="5682400" y="2135799"/>
                </a:lnTo>
                <a:lnTo>
                  <a:pt x="0" y="2135799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</p:sp>
      <p:sp>
        <p:nvSpPr>
          <p:cNvPr id="47" name="TextBox 47"/>
          <p:cNvSpPr txBox="1"/>
          <p:nvPr/>
        </p:nvSpPr>
        <p:spPr>
          <a:xfrm>
            <a:off x="2491201" y="1258503"/>
            <a:ext cx="4020694" cy="4689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33"/>
              </a:lnSpc>
            </a:pPr>
            <a:r>
              <a:rPr lang="en-US" sz="3271">
                <a:solidFill>
                  <a:srgbClr val="8D6F22"/>
                </a:solidFill>
                <a:latin typeface="Antic Bold"/>
                <a:ea typeface="Antic Bold"/>
                <a:cs typeface="Antic Bold"/>
                <a:sym typeface="Antic Bold"/>
              </a:rPr>
              <a:t>MYSQL 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1415443" y="204448"/>
            <a:ext cx="16872557" cy="6556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36"/>
              </a:lnSpc>
            </a:pPr>
            <a:r>
              <a:rPr lang="en-US" sz="4571">
                <a:solidFill>
                  <a:srgbClr val="8D6F22"/>
                </a:solidFill>
                <a:latin typeface="Antic Bold"/>
                <a:ea typeface="Antic Bold"/>
                <a:cs typeface="Antic Bold"/>
                <a:sym typeface="Antic Bold"/>
              </a:rPr>
              <a:t>Total Successful Bookings,  Occupancy %,   Average Rating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13043251" y="1279074"/>
            <a:ext cx="4020694" cy="4689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33"/>
              </a:lnSpc>
            </a:pPr>
            <a:r>
              <a:rPr lang="en-US" sz="3271">
                <a:solidFill>
                  <a:srgbClr val="8D6F22"/>
                </a:solidFill>
                <a:latin typeface="Antic Bold"/>
                <a:ea typeface="Antic Bold"/>
                <a:cs typeface="Antic Bold"/>
                <a:sym typeface="Antic Bold"/>
              </a:rPr>
              <a:t>Power BI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589131" y="7244671"/>
            <a:ext cx="5185918" cy="1416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799"/>
              </a:lnSpc>
            </a:pPr>
            <a:r>
              <a:rPr lang="en-US" sz="19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Lorem ipsum dolor sit amet, consectetur adipiscing elit. Sed at ipsum vitae lacus lobortis lacinia. Donec tristique arcu massa, at.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589131" y="6827417"/>
            <a:ext cx="1348959" cy="4267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61"/>
              </a:lnSpc>
            </a:pPr>
            <a:r>
              <a:rPr lang="en-US" sz="2649">
                <a:solidFill>
                  <a:srgbClr val="8D6F22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Mission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9665750" y="-390004"/>
            <a:ext cx="8974741" cy="12498013"/>
            <a:chOff x="0" y="0"/>
            <a:chExt cx="2363718" cy="329165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363718" cy="3291658"/>
            </a:xfrm>
            <a:custGeom>
              <a:avLst/>
              <a:gdLst/>
              <a:ahLst/>
              <a:cxnLst/>
              <a:rect l="l" t="t" r="r" b="b"/>
              <a:pathLst>
                <a:path w="2363718" h="3291658">
                  <a:moveTo>
                    <a:pt x="0" y="0"/>
                  </a:moveTo>
                  <a:lnTo>
                    <a:pt x="2363718" y="0"/>
                  </a:lnTo>
                  <a:lnTo>
                    <a:pt x="2363718" y="3291658"/>
                  </a:lnTo>
                  <a:lnTo>
                    <a:pt x="0" y="3291658"/>
                  </a:lnTo>
                  <a:close/>
                </a:path>
              </a:pathLst>
            </a:custGeom>
            <a:solidFill>
              <a:srgbClr val="B99367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57150"/>
              <a:ext cx="2363718" cy="33488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0" y="5944439"/>
            <a:ext cx="9144000" cy="4156600"/>
            <a:chOff x="0" y="0"/>
            <a:chExt cx="1416645" cy="64396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416645" cy="643966"/>
            </a:xfrm>
            <a:custGeom>
              <a:avLst/>
              <a:gdLst/>
              <a:ahLst/>
              <a:cxnLst/>
              <a:rect l="l" t="t" r="r" b="b"/>
              <a:pathLst>
                <a:path w="1416645" h="643966">
                  <a:moveTo>
                    <a:pt x="0" y="0"/>
                  </a:moveTo>
                  <a:lnTo>
                    <a:pt x="1416645" y="0"/>
                  </a:lnTo>
                  <a:lnTo>
                    <a:pt x="1416645" y="643966"/>
                  </a:lnTo>
                  <a:lnTo>
                    <a:pt x="0" y="643966"/>
                  </a:lnTo>
                  <a:close/>
                </a:path>
              </a:pathLst>
            </a:custGeom>
            <a:blipFill>
              <a:blip r:embed="rId2"/>
              <a:stretch>
                <a:fillRect l="-2796" r="-2796"/>
              </a:stretch>
            </a:blipFill>
          </p:spPr>
        </p:sp>
      </p:grpSp>
      <p:grpSp>
        <p:nvGrpSpPr>
          <p:cNvPr id="9" name="Group 9"/>
          <p:cNvGrpSpPr/>
          <p:nvPr/>
        </p:nvGrpSpPr>
        <p:grpSpPr>
          <a:xfrm>
            <a:off x="16749484" y="0"/>
            <a:ext cx="1538516" cy="538623"/>
            <a:chOff x="0" y="0"/>
            <a:chExt cx="405206" cy="141859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05206" cy="141859"/>
            </a:xfrm>
            <a:custGeom>
              <a:avLst/>
              <a:gdLst/>
              <a:ahLst/>
              <a:cxnLst/>
              <a:rect l="l" t="t" r="r" b="b"/>
              <a:pathLst>
                <a:path w="405206" h="141859">
                  <a:moveTo>
                    <a:pt x="0" y="0"/>
                  </a:moveTo>
                  <a:lnTo>
                    <a:pt x="405206" y="0"/>
                  </a:lnTo>
                  <a:lnTo>
                    <a:pt x="405206" y="141859"/>
                  </a:lnTo>
                  <a:lnTo>
                    <a:pt x="0" y="141859"/>
                  </a:lnTo>
                  <a:close/>
                </a:path>
              </a:pathLst>
            </a:custGeom>
            <a:solidFill>
              <a:srgbClr val="443023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405206" cy="1990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 rot="-10800000">
            <a:off x="9399685" y="-347721"/>
            <a:ext cx="532129" cy="2941746"/>
            <a:chOff x="0" y="0"/>
            <a:chExt cx="140149" cy="774781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40149" cy="774781"/>
            </a:xfrm>
            <a:custGeom>
              <a:avLst/>
              <a:gdLst/>
              <a:ahLst/>
              <a:cxnLst/>
              <a:rect l="l" t="t" r="r" b="b"/>
              <a:pathLst>
                <a:path w="140149" h="774781">
                  <a:moveTo>
                    <a:pt x="0" y="0"/>
                  </a:moveTo>
                  <a:lnTo>
                    <a:pt x="140149" y="0"/>
                  </a:lnTo>
                  <a:lnTo>
                    <a:pt x="140149" y="774781"/>
                  </a:lnTo>
                  <a:lnTo>
                    <a:pt x="0" y="774781"/>
                  </a:lnTo>
                  <a:close/>
                </a:path>
              </a:pathLst>
            </a:custGeom>
            <a:solidFill>
              <a:srgbClr val="443023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57150"/>
              <a:ext cx="140149" cy="8319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 rot="-10800000">
            <a:off x="17755871" y="8312002"/>
            <a:ext cx="532129" cy="2941746"/>
            <a:chOff x="0" y="0"/>
            <a:chExt cx="140149" cy="774781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40149" cy="774781"/>
            </a:xfrm>
            <a:custGeom>
              <a:avLst/>
              <a:gdLst/>
              <a:ahLst/>
              <a:cxnLst/>
              <a:rect l="l" t="t" r="r" b="b"/>
              <a:pathLst>
                <a:path w="140149" h="774781">
                  <a:moveTo>
                    <a:pt x="0" y="0"/>
                  </a:moveTo>
                  <a:lnTo>
                    <a:pt x="140149" y="0"/>
                  </a:lnTo>
                  <a:lnTo>
                    <a:pt x="140149" y="774781"/>
                  </a:lnTo>
                  <a:lnTo>
                    <a:pt x="0" y="774781"/>
                  </a:lnTo>
                  <a:close/>
                </a:path>
              </a:pathLst>
            </a:custGeom>
            <a:solidFill>
              <a:srgbClr val="382D07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57150"/>
              <a:ext cx="140149" cy="8319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aphicFrame>
        <p:nvGraphicFramePr>
          <p:cNvPr id="18" name="Table 18"/>
          <p:cNvGraphicFramePr>
            <a:graphicFrameLocks noGrp="1"/>
          </p:cNvGraphicFramePr>
          <p:nvPr/>
        </p:nvGraphicFramePr>
        <p:xfrm>
          <a:off x="18479" y="-261477"/>
          <a:ext cx="10261732" cy="1200150"/>
        </p:xfrm>
        <a:graphic>
          <a:graphicData uri="http://schemas.openxmlformats.org/drawingml/2006/table">
            <a:tbl>
              <a:tblPr/>
              <a:tblGrid>
                <a:gridCol w="102617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99127">
                <a:tc>
                  <a:txBody>
                    <a:bodyPr/>
                    <a:lstStyle/>
                    <a:p>
                      <a:pPr algn="l">
                        <a:lnSpc>
                          <a:spcPts val="6860"/>
                        </a:lnSpc>
                        <a:defRPr/>
                      </a:pPr>
                      <a:r>
                        <a:rPr lang="en-US" sz="4900">
                          <a:solidFill>
                            <a:srgbClr val="000000"/>
                          </a:solidFill>
                          <a:latin typeface="The Seasons"/>
                          <a:ea typeface="The Seasons"/>
                          <a:cs typeface="The Seasons"/>
                          <a:sym typeface="The Seasons"/>
                        </a:rPr>
                        <a:t>Split of  occupancy %  by each city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19" name="Group 19"/>
          <p:cNvGrpSpPr/>
          <p:nvPr/>
        </p:nvGrpSpPr>
        <p:grpSpPr>
          <a:xfrm>
            <a:off x="7600950" y="3450502"/>
            <a:ext cx="2679261" cy="1975875"/>
            <a:chOff x="0" y="0"/>
            <a:chExt cx="705649" cy="520395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705649" cy="520395"/>
            </a:xfrm>
            <a:custGeom>
              <a:avLst/>
              <a:gdLst/>
              <a:ahLst/>
              <a:cxnLst/>
              <a:rect l="l" t="t" r="r" b="b"/>
              <a:pathLst>
                <a:path w="705649" h="520395">
                  <a:moveTo>
                    <a:pt x="705649" y="260198"/>
                  </a:moveTo>
                  <a:lnTo>
                    <a:pt x="299249" y="0"/>
                  </a:lnTo>
                  <a:lnTo>
                    <a:pt x="299249" y="203200"/>
                  </a:lnTo>
                  <a:lnTo>
                    <a:pt x="0" y="203200"/>
                  </a:lnTo>
                  <a:lnTo>
                    <a:pt x="0" y="317195"/>
                  </a:lnTo>
                  <a:lnTo>
                    <a:pt x="299249" y="317195"/>
                  </a:lnTo>
                  <a:lnTo>
                    <a:pt x="299249" y="520395"/>
                  </a:lnTo>
                  <a:lnTo>
                    <a:pt x="705649" y="260198"/>
                  </a:lnTo>
                  <a:close/>
                </a:path>
              </a:pathLst>
            </a:custGeom>
            <a:solidFill>
              <a:srgbClr val="443023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146050"/>
              <a:ext cx="604049" cy="1711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22" name="Freeform 22"/>
          <p:cNvSpPr/>
          <p:nvPr/>
        </p:nvSpPr>
        <p:spPr>
          <a:xfrm>
            <a:off x="154129" y="1584914"/>
            <a:ext cx="7162666" cy="2976037"/>
          </a:xfrm>
          <a:custGeom>
            <a:avLst/>
            <a:gdLst/>
            <a:ahLst/>
            <a:cxnLst/>
            <a:rect l="l" t="t" r="r" b="b"/>
            <a:pathLst>
              <a:path w="7162666" h="2976037">
                <a:moveTo>
                  <a:pt x="0" y="0"/>
                </a:moveTo>
                <a:lnTo>
                  <a:pt x="7162666" y="0"/>
                </a:lnTo>
                <a:lnTo>
                  <a:pt x="7162666" y="2976037"/>
                </a:lnTo>
                <a:lnTo>
                  <a:pt x="0" y="297603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11113407" y="2410166"/>
            <a:ext cx="4961461" cy="4844030"/>
          </a:xfrm>
          <a:custGeom>
            <a:avLst/>
            <a:gdLst/>
            <a:ahLst/>
            <a:cxnLst/>
            <a:rect l="l" t="t" r="r" b="b"/>
            <a:pathLst>
              <a:path w="4961461" h="4844030">
                <a:moveTo>
                  <a:pt x="0" y="0"/>
                </a:moveTo>
                <a:lnTo>
                  <a:pt x="4961460" y="0"/>
                </a:lnTo>
                <a:lnTo>
                  <a:pt x="4961460" y="4844030"/>
                </a:lnTo>
                <a:lnTo>
                  <a:pt x="0" y="48440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</p:sp>
      <p:sp>
        <p:nvSpPr>
          <p:cNvPr id="24" name="TextBox 24"/>
          <p:cNvSpPr txBox="1"/>
          <p:nvPr/>
        </p:nvSpPr>
        <p:spPr>
          <a:xfrm>
            <a:off x="10398540" y="318457"/>
            <a:ext cx="4020694" cy="4689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33"/>
              </a:lnSpc>
            </a:pPr>
            <a:r>
              <a:rPr lang="en-US" sz="3271">
                <a:solidFill>
                  <a:srgbClr val="3D3789"/>
                </a:solidFill>
                <a:latin typeface="Antic Bold"/>
                <a:ea typeface="Antic Bold"/>
                <a:cs typeface="Antic Bold"/>
                <a:sym typeface="Antic Bold"/>
              </a:rPr>
              <a:t>Power BI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665750" y="-390004"/>
            <a:ext cx="8974741" cy="12498013"/>
            <a:chOff x="0" y="0"/>
            <a:chExt cx="2363718" cy="329165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63718" cy="3291658"/>
            </a:xfrm>
            <a:custGeom>
              <a:avLst/>
              <a:gdLst/>
              <a:ahLst/>
              <a:cxnLst/>
              <a:rect l="l" t="t" r="r" b="b"/>
              <a:pathLst>
                <a:path w="2363718" h="3291658">
                  <a:moveTo>
                    <a:pt x="0" y="0"/>
                  </a:moveTo>
                  <a:lnTo>
                    <a:pt x="2363718" y="0"/>
                  </a:lnTo>
                  <a:lnTo>
                    <a:pt x="2363718" y="3291658"/>
                  </a:lnTo>
                  <a:lnTo>
                    <a:pt x="0" y="3291658"/>
                  </a:lnTo>
                  <a:close/>
                </a:path>
              </a:pathLst>
            </a:custGeom>
            <a:solidFill>
              <a:srgbClr val="B99367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2363718" cy="33488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255685" y="5626275"/>
            <a:ext cx="9144000" cy="4156600"/>
            <a:chOff x="0" y="0"/>
            <a:chExt cx="1416645" cy="64396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416645" cy="643966"/>
            </a:xfrm>
            <a:custGeom>
              <a:avLst/>
              <a:gdLst/>
              <a:ahLst/>
              <a:cxnLst/>
              <a:rect l="l" t="t" r="r" b="b"/>
              <a:pathLst>
                <a:path w="1416645" h="643966">
                  <a:moveTo>
                    <a:pt x="0" y="0"/>
                  </a:moveTo>
                  <a:lnTo>
                    <a:pt x="1416645" y="0"/>
                  </a:lnTo>
                  <a:lnTo>
                    <a:pt x="1416645" y="643966"/>
                  </a:lnTo>
                  <a:lnTo>
                    <a:pt x="0" y="643966"/>
                  </a:lnTo>
                  <a:close/>
                </a:path>
              </a:pathLst>
            </a:custGeom>
            <a:blipFill>
              <a:blip r:embed="rId2"/>
              <a:stretch>
                <a:fillRect t="-4705" b="-4705"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>
            <a:off x="16749484" y="0"/>
            <a:ext cx="1538516" cy="538623"/>
            <a:chOff x="0" y="0"/>
            <a:chExt cx="405206" cy="14185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05206" cy="141859"/>
            </a:xfrm>
            <a:custGeom>
              <a:avLst/>
              <a:gdLst/>
              <a:ahLst/>
              <a:cxnLst/>
              <a:rect l="l" t="t" r="r" b="b"/>
              <a:pathLst>
                <a:path w="405206" h="141859">
                  <a:moveTo>
                    <a:pt x="0" y="0"/>
                  </a:moveTo>
                  <a:lnTo>
                    <a:pt x="405206" y="0"/>
                  </a:lnTo>
                  <a:lnTo>
                    <a:pt x="405206" y="141859"/>
                  </a:lnTo>
                  <a:lnTo>
                    <a:pt x="0" y="141859"/>
                  </a:lnTo>
                  <a:close/>
                </a:path>
              </a:pathLst>
            </a:custGeom>
            <a:solidFill>
              <a:srgbClr val="443023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57150"/>
              <a:ext cx="405206" cy="1990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 rot="-10800000">
            <a:off x="9399685" y="-347721"/>
            <a:ext cx="532129" cy="2941746"/>
            <a:chOff x="0" y="0"/>
            <a:chExt cx="140149" cy="774781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40149" cy="774781"/>
            </a:xfrm>
            <a:custGeom>
              <a:avLst/>
              <a:gdLst/>
              <a:ahLst/>
              <a:cxnLst/>
              <a:rect l="l" t="t" r="r" b="b"/>
              <a:pathLst>
                <a:path w="140149" h="774781">
                  <a:moveTo>
                    <a:pt x="0" y="0"/>
                  </a:moveTo>
                  <a:lnTo>
                    <a:pt x="140149" y="0"/>
                  </a:lnTo>
                  <a:lnTo>
                    <a:pt x="140149" y="774781"/>
                  </a:lnTo>
                  <a:lnTo>
                    <a:pt x="0" y="774781"/>
                  </a:lnTo>
                  <a:close/>
                </a:path>
              </a:pathLst>
            </a:custGeom>
            <a:solidFill>
              <a:srgbClr val="443023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57150"/>
              <a:ext cx="140149" cy="8319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 rot="-10800000">
            <a:off x="17755871" y="8312002"/>
            <a:ext cx="532129" cy="2941746"/>
            <a:chOff x="0" y="0"/>
            <a:chExt cx="140149" cy="774781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40149" cy="774781"/>
            </a:xfrm>
            <a:custGeom>
              <a:avLst/>
              <a:gdLst/>
              <a:ahLst/>
              <a:cxnLst/>
              <a:rect l="l" t="t" r="r" b="b"/>
              <a:pathLst>
                <a:path w="140149" h="774781">
                  <a:moveTo>
                    <a:pt x="0" y="0"/>
                  </a:moveTo>
                  <a:lnTo>
                    <a:pt x="140149" y="0"/>
                  </a:lnTo>
                  <a:lnTo>
                    <a:pt x="140149" y="774781"/>
                  </a:lnTo>
                  <a:lnTo>
                    <a:pt x="0" y="774781"/>
                  </a:lnTo>
                  <a:close/>
                </a:path>
              </a:pathLst>
            </a:custGeom>
            <a:solidFill>
              <a:srgbClr val="382D07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57150"/>
              <a:ext cx="140149" cy="8319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aphicFrame>
        <p:nvGraphicFramePr>
          <p:cNvPr id="16" name="Table 16"/>
          <p:cNvGraphicFramePr>
            <a:graphicFrameLocks noGrp="1"/>
          </p:cNvGraphicFramePr>
          <p:nvPr/>
        </p:nvGraphicFramePr>
        <p:xfrm>
          <a:off x="18479" y="-261477"/>
          <a:ext cx="8913497" cy="1200150"/>
        </p:xfrm>
        <a:graphic>
          <a:graphicData uri="http://schemas.openxmlformats.org/drawingml/2006/table">
            <a:tbl>
              <a:tblPr/>
              <a:tblGrid>
                <a:gridCol w="89134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99127">
                <a:tc>
                  <a:txBody>
                    <a:bodyPr/>
                    <a:lstStyle/>
                    <a:p>
                      <a:pPr algn="l">
                        <a:lnSpc>
                          <a:spcPts val="6860"/>
                        </a:lnSpc>
                        <a:defRPr/>
                      </a:pPr>
                      <a:r>
                        <a:rPr lang="en-US" sz="4900">
                          <a:solidFill>
                            <a:srgbClr val="000000"/>
                          </a:solidFill>
                          <a:latin typeface="The Seasons"/>
                          <a:ea typeface="The Seasons"/>
                          <a:cs typeface="The Seasons"/>
                          <a:sym typeface="The Seasons"/>
                        </a:rPr>
                        <a:t>Split of revenue  by each city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7" name="Freeform 17"/>
          <p:cNvSpPr/>
          <p:nvPr/>
        </p:nvSpPr>
        <p:spPr>
          <a:xfrm>
            <a:off x="212883" y="1757505"/>
            <a:ext cx="7172154" cy="3385995"/>
          </a:xfrm>
          <a:custGeom>
            <a:avLst/>
            <a:gdLst/>
            <a:ahLst/>
            <a:cxnLst/>
            <a:rect l="l" t="t" r="r" b="b"/>
            <a:pathLst>
              <a:path w="7172154" h="3385995">
                <a:moveTo>
                  <a:pt x="0" y="0"/>
                </a:moveTo>
                <a:lnTo>
                  <a:pt x="7172154" y="0"/>
                </a:lnTo>
                <a:lnTo>
                  <a:pt x="7172154" y="3385995"/>
                </a:lnTo>
                <a:lnTo>
                  <a:pt x="0" y="338599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1191632" y="2171699"/>
            <a:ext cx="5009370" cy="4829927"/>
          </a:xfrm>
          <a:custGeom>
            <a:avLst/>
            <a:gdLst/>
            <a:ahLst/>
            <a:cxnLst/>
            <a:rect l="l" t="t" r="r" b="b"/>
            <a:pathLst>
              <a:path w="7246138" h="5426480">
                <a:moveTo>
                  <a:pt x="0" y="0"/>
                </a:moveTo>
                <a:lnTo>
                  <a:pt x="7246138" y="0"/>
                </a:lnTo>
                <a:lnTo>
                  <a:pt x="7246138" y="5426480"/>
                </a:lnTo>
                <a:lnTo>
                  <a:pt x="0" y="542648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10398540" y="318457"/>
            <a:ext cx="4020694" cy="4689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33"/>
              </a:lnSpc>
            </a:pPr>
            <a:r>
              <a:rPr lang="en-US" sz="3271">
                <a:solidFill>
                  <a:srgbClr val="3D3789"/>
                </a:solidFill>
                <a:latin typeface="Antic Bold"/>
                <a:ea typeface="Antic Bold"/>
                <a:cs typeface="Antic Bold"/>
                <a:sym typeface="Antic Bold"/>
              </a:rPr>
              <a:t>Power BI</a:t>
            </a:r>
          </a:p>
        </p:txBody>
      </p:sp>
      <p:grpSp>
        <p:nvGrpSpPr>
          <p:cNvPr id="21" name="Group 19">
            <a:extLst>
              <a:ext uri="{FF2B5EF4-FFF2-40B4-BE49-F238E27FC236}">
                <a16:creationId xmlns:a16="http://schemas.microsoft.com/office/drawing/2014/main" id="{E5D1D18D-D0A0-7435-B683-596437AF9C4C}"/>
              </a:ext>
            </a:extLst>
          </p:cNvPr>
          <p:cNvGrpSpPr/>
          <p:nvPr/>
        </p:nvGrpSpPr>
        <p:grpSpPr>
          <a:xfrm>
            <a:off x="7963503" y="3499090"/>
            <a:ext cx="2679261" cy="1975875"/>
            <a:chOff x="0" y="0"/>
            <a:chExt cx="705649" cy="520395"/>
          </a:xfrm>
        </p:grpSpPr>
        <p:sp>
          <p:nvSpPr>
            <p:cNvPr id="22" name="Freeform 20">
              <a:extLst>
                <a:ext uri="{FF2B5EF4-FFF2-40B4-BE49-F238E27FC236}">
                  <a16:creationId xmlns:a16="http://schemas.microsoft.com/office/drawing/2014/main" id="{94B4872F-406A-3993-9D2B-9555EEB2A887}"/>
                </a:ext>
              </a:extLst>
            </p:cNvPr>
            <p:cNvSpPr/>
            <p:nvPr/>
          </p:nvSpPr>
          <p:spPr>
            <a:xfrm>
              <a:off x="0" y="0"/>
              <a:ext cx="705649" cy="520395"/>
            </a:xfrm>
            <a:custGeom>
              <a:avLst/>
              <a:gdLst/>
              <a:ahLst/>
              <a:cxnLst/>
              <a:rect l="l" t="t" r="r" b="b"/>
              <a:pathLst>
                <a:path w="705649" h="520395">
                  <a:moveTo>
                    <a:pt x="705649" y="260198"/>
                  </a:moveTo>
                  <a:lnTo>
                    <a:pt x="299249" y="0"/>
                  </a:lnTo>
                  <a:lnTo>
                    <a:pt x="299249" y="203200"/>
                  </a:lnTo>
                  <a:lnTo>
                    <a:pt x="0" y="203200"/>
                  </a:lnTo>
                  <a:lnTo>
                    <a:pt x="0" y="317195"/>
                  </a:lnTo>
                  <a:lnTo>
                    <a:pt x="299249" y="317195"/>
                  </a:lnTo>
                  <a:lnTo>
                    <a:pt x="299249" y="520395"/>
                  </a:lnTo>
                  <a:lnTo>
                    <a:pt x="705649" y="260198"/>
                  </a:lnTo>
                  <a:close/>
                </a:path>
              </a:pathLst>
            </a:custGeom>
            <a:solidFill>
              <a:srgbClr val="443023"/>
            </a:solidFill>
          </p:spPr>
        </p:sp>
        <p:sp>
          <p:nvSpPr>
            <p:cNvPr id="23" name="TextBox 21">
              <a:extLst>
                <a:ext uri="{FF2B5EF4-FFF2-40B4-BE49-F238E27FC236}">
                  <a16:creationId xmlns:a16="http://schemas.microsoft.com/office/drawing/2014/main" id="{17E5465E-6B1E-7D31-EDCB-23BEE494F5FD}"/>
                </a:ext>
              </a:extLst>
            </p:cNvPr>
            <p:cNvSpPr txBox="1"/>
            <p:nvPr/>
          </p:nvSpPr>
          <p:spPr>
            <a:xfrm>
              <a:off x="0" y="146050"/>
              <a:ext cx="604049" cy="1711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665750" y="-390004"/>
            <a:ext cx="8974741" cy="12498013"/>
            <a:chOff x="0" y="0"/>
            <a:chExt cx="2363718" cy="329165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63718" cy="3291658"/>
            </a:xfrm>
            <a:custGeom>
              <a:avLst/>
              <a:gdLst/>
              <a:ahLst/>
              <a:cxnLst/>
              <a:rect l="l" t="t" r="r" b="b"/>
              <a:pathLst>
                <a:path w="2363718" h="3291658">
                  <a:moveTo>
                    <a:pt x="0" y="0"/>
                  </a:moveTo>
                  <a:lnTo>
                    <a:pt x="2363718" y="0"/>
                  </a:lnTo>
                  <a:lnTo>
                    <a:pt x="2363718" y="3291658"/>
                  </a:lnTo>
                  <a:lnTo>
                    <a:pt x="0" y="3291658"/>
                  </a:lnTo>
                  <a:close/>
                </a:path>
              </a:pathLst>
            </a:custGeom>
            <a:solidFill>
              <a:srgbClr val="B99367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2363718" cy="33488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255685" y="5626275"/>
            <a:ext cx="9144000" cy="4156600"/>
            <a:chOff x="0" y="0"/>
            <a:chExt cx="1416645" cy="64396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416645" cy="643966"/>
            </a:xfrm>
            <a:custGeom>
              <a:avLst/>
              <a:gdLst/>
              <a:ahLst/>
              <a:cxnLst/>
              <a:rect l="l" t="t" r="r" b="b"/>
              <a:pathLst>
                <a:path w="1416645" h="643966">
                  <a:moveTo>
                    <a:pt x="0" y="0"/>
                  </a:moveTo>
                  <a:lnTo>
                    <a:pt x="1416645" y="0"/>
                  </a:lnTo>
                  <a:lnTo>
                    <a:pt x="1416645" y="643966"/>
                  </a:lnTo>
                  <a:lnTo>
                    <a:pt x="0" y="643966"/>
                  </a:lnTo>
                  <a:close/>
                </a:path>
              </a:pathLst>
            </a:custGeom>
            <a:blipFill>
              <a:blip r:embed="rId2"/>
              <a:stretch>
                <a:fillRect l="-2502" r="-2502"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>
            <a:off x="16749484" y="0"/>
            <a:ext cx="1538516" cy="538623"/>
            <a:chOff x="0" y="0"/>
            <a:chExt cx="405206" cy="14185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05206" cy="141859"/>
            </a:xfrm>
            <a:custGeom>
              <a:avLst/>
              <a:gdLst/>
              <a:ahLst/>
              <a:cxnLst/>
              <a:rect l="l" t="t" r="r" b="b"/>
              <a:pathLst>
                <a:path w="405206" h="141859">
                  <a:moveTo>
                    <a:pt x="0" y="0"/>
                  </a:moveTo>
                  <a:lnTo>
                    <a:pt x="405206" y="0"/>
                  </a:lnTo>
                  <a:lnTo>
                    <a:pt x="405206" y="141859"/>
                  </a:lnTo>
                  <a:lnTo>
                    <a:pt x="0" y="141859"/>
                  </a:lnTo>
                  <a:close/>
                </a:path>
              </a:pathLst>
            </a:custGeom>
            <a:solidFill>
              <a:srgbClr val="443023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57150"/>
              <a:ext cx="405206" cy="1990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 rot="-10800000">
            <a:off x="9399685" y="-347721"/>
            <a:ext cx="532129" cy="2941746"/>
            <a:chOff x="0" y="0"/>
            <a:chExt cx="140149" cy="774781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40149" cy="774781"/>
            </a:xfrm>
            <a:custGeom>
              <a:avLst/>
              <a:gdLst/>
              <a:ahLst/>
              <a:cxnLst/>
              <a:rect l="l" t="t" r="r" b="b"/>
              <a:pathLst>
                <a:path w="140149" h="774781">
                  <a:moveTo>
                    <a:pt x="0" y="0"/>
                  </a:moveTo>
                  <a:lnTo>
                    <a:pt x="140149" y="0"/>
                  </a:lnTo>
                  <a:lnTo>
                    <a:pt x="140149" y="774781"/>
                  </a:lnTo>
                  <a:lnTo>
                    <a:pt x="0" y="774781"/>
                  </a:lnTo>
                  <a:close/>
                </a:path>
              </a:pathLst>
            </a:custGeom>
            <a:solidFill>
              <a:srgbClr val="443023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57150"/>
              <a:ext cx="140149" cy="8319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 rot="-10800000">
            <a:off x="17755871" y="8312002"/>
            <a:ext cx="532129" cy="2941746"/>
            <a:chOff x="0" y="0"/>
            <a:chExt cx="140149" cy="774781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40149" cy="774781"/>
            </a:xfrm>
            <a:custGeom>
              <a:avLst/>
              <a:gdLst/>
              <a:ahLst/>
              <a:cxnLst/>
              <a:rect l="l" t="t" r="r" b="b"/>
              <a:pathLst>
                <a:path w="140149" h="774781">
                  <a:moveTo>
                    <a:pt x="0" y="0"/>
                  </a:moveTo>
                  <a:lnTo>
                    <a:pt x="140149" y="0"/>
                  </a:lnTo>
                  <a:lnTo>
                    <a:pt x="140149" y="774781"/>
                  </a:lnTo>
                  <a:lnTo>
                    <a:pt x="0" y="774781"/>
                  </a:lnTo>
                  <a:close/>
                </a:path>
              </a:pathLst>
            </a:custGeom>
            <a:solidFill>
              <a:srgbClr val="382D07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57150"/>
              <a:ext cx="140149" cy="8319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aphicFrame>
        <p:nvGraphicFramePr>
          <p:cNvPr id="16" name="Table 16"/>
          <p:cNvGraphicFramePr>
            <a:graphicFrameLocks noGrp="1"/>
          </p:cNvGraphicFramePr>
          <p:nvPr/>
        </p:nvGraphicFramePr>
        <p:xfrm>
          <a:off x="18479" y="-261477"/>
          <a:ext cx="9647271" cy="1200150"/>
        </p:xfrm>
        <a:graphic>
          <a:graphicData uri="http://schemas.openxmlformats.org/drawingml/2006/table">
            <a:tbl>
              <a:tblPr/>
              <a:tblGrid>
                <a:gridCol w="96472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99127">
                <a:tc>
                  <a:txBody>
                    <a:bodyPr/>
                    <a:lstStyle/>
                    <a:p>
                      <a:pPr algn="l">
                        <a:lnSpc>
                          <a:spcPts val="6860"/>
                        </a:lnSpc>
                        <a:defRPr/>
                      </a:pPr>
                      <a:r>
                        <a:rPr lang="en-US" sz="4900">
                          <a:solidFill>
                            <a:srgbClr val="000000"/>
                          </a:solidFill>
                          <a:latin typeface="The Seasons"/>
                          <a:ea typeface="The Seasons"/>
                          <a:cs typeface="The Seasons"/>
                          <a:sym typeface="The Seasons"/>
                        </a:rPr>
                        <a:t>Split of  avg Rating  by each city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17" name="Group 17"/>
          <p:cNvGrpSpPr/>
          <p:nvPr/>
        </p:nvGrpSpPr>
        <p:grpSpPr>
          <a:xfrm>
            <a:off x="7600950" y="3450502"/>
            <a:ext cx="2679261" cy="1975875"/>
            <a:chOff x="0" y="0"/>
            <a:chExt cx="705649" cy="520395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705649" cy="520395"/>
            </a:xfrm>
            <a:custGeom>
              <a:avLst/>
              <a:gdLst/>
              <a:ahLst/>
              <a:cxnLst/>
              <a:rect l="l" t="t" r="r" b="b"/>
              <a:pathLst>
                <a:path w="705649" h="520395">
                  <a:moveTo>
                    <a:pt x="705649" y="260198"/>
                  </a:moveTo>
                  <a:lnTo>
                    <a:pt x="299249" y="0"/>
                  </a:lnTo>
                  <a:lnTo>
                    <a:pt x="299249" y="203200"/>
                  </a:lnTo>
                  <a:lnTo>
                    <a:pt x="0" y="203200"/>
                  </a:lnTo>
                  <a:lnTo>
                    <a:pt x="0" y="317195"/>
                  </a:lnTo>
                  <a:lnTo>
                    <a:pt x="299249" y="317195"/>
                  </a:lnTo>
                  <a:lnTo>
                    <a:pt x="299249" y="520395"/>
                  </a:lnTo>
                  <a:lnTo>
                    <a:pt x="705649" y="260198"/>
                  </a:lnTo>
                  <a:close/>
                </a:path>
              </a:pathLst>
            </a:custGeom>
            <a:solidFill>
              <a:srgbClr val="443023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146050"/>
              <a:ext cx="604049" cy="1711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20" name="Freeform 20"/>
          <p:cNvSpPr/>
          <p:nvPr/>
        </p:nvSpPr>
        <p:spPr>
          <a:xfrm>
            <a:off x="335403" y="2594025"/>
            <a:ext cx="7058491" cy="2403820"/>
          </a:xfrm>
          <a:custGeom>
            <a:avLst/>
            <a:gdLst/>
            <a:ahLst/>
            <a:cxnLst/>
            <a:rect l="l" t="t" r="r" b="b"/>
            <a:pathLst>
              <a:path w="7058491" h="2403820">
                <a:moveTo>
                  <a:pt x="0" y="0"/>
                </a:moveTo>
                <a:lnTo>
                  <a:pt x="7058491" y="0"/>
                </a:lnTo>
                <a:lnTo>
                  <a:pt x="7058491" y="2403820"/>
                </a:lnTo>
                <a:lnTo>
                  <a:pt x="0" y="24038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12035780" y="2400617"/>
            <a:ext cx="4766907" cy="4853578"/>
          </a:xfrm>
          <a:custGeom>
            <a:avLst/>
            <a:gdLst/>
            <a:ahLst/>
            <a:cxnLst/>
            <a:rect l="l" t="t" r="r" b="b"/>
            <a:pathLst>
              <a:path w="4766907" h="4853578">
                <a:moveTo>
                  <a:pt x="0" y="0"/>
                </a:moveTo>
                <a:lnTo>
                  <a:pt x="4766907" y="0"/>
                </a:lnTo>
                <a:lnTo>
                  <a:pt x="4766907" y="4853579"/>
                </a:lnTo>
                <a:lnTo>
                  <a:pt x="0" y="485357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</p:sp>
      <p:sp>
        <p:nvSpPr>
          <p:cNvPr id="22" name="TextBox 22"/>
          <p:cNvSpPr txBox="1"/>
          <p:nvPr/>
        </p:nvSpPr>
        <p:spPr>
          <a:xfrm>
            <a:off x="10398540" y="318457"/>
            <a:ext cx="4020694" cy="4689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33"/>
              </a:lnSpc>
            </a:pPr>
            <a:r>
              <a:rPr lang="en-US" sz="3271">
                <a:solidFill>
                  <a:srgbClr val="3D3789"/>
                </a:solidFill>
                <a:latin typeface="Antic Bold"/>
                <a:ea typeface="Antic Bold"/>
                <a:cs typeface="Antic Bold"/>
                <a:sym typeface="Antic Bold"/>
              </a:rPr>
              <a:t>Power BI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665750" y="-390004"/>
            <a:ext cx="8974741" cy="12498013"/>
            <a:chOff x="0" y="0"/>
            <a:chExt cx="2363718" cy="329165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63718" cy="3291658"/>
            </a:xfrm>
            <a:custGeom>
              <a:avLst/>
              <a:gdLst/>
              <a:ahLst/>
              <a:cxnLst/>
              <a:rect l="l" t="t" r="r" b="b"/>
              <a:pathLst>
                <a:path w="2363718" h="3291658">
                  <a:moveTo>
                    <a:pt x="0" y="0"/>
                  </a:moveTo>
                  <a:lnTo>
                    <a:pt x="2363718" y="0"/>
                  </a:lnTo>
                  <a:lnTo>
                    <a:pt x="2363718" y="3291658"/>
                  </a:lnTo>
                  <a:lnTo>
                    <a:pt x="0" y="3291658"/>
                  </a:lnTo>
                  <a:close/>
                </a:path>
              </a:pathLst>
            </a:custGeom>
            <a:solidFill>
              <a:srgbClr val="B99367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2363718" cy="33488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6749484" y="0"/>
            <a:ext cx="1538516" cy="538623"/>
            <a:chOff x="0" y="0"/>
            <a:chExt cx="405206" cy="14185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05206" cy="141859"/>
            </a:xfrm>
            <a:custGeom>
              <a:avLst/>
              <a:gdLst/>
              <a:ahLst/>
              <a:cxnLst/>
              <a:rect l="l" t="t" r="r" b="b"/>
              <a:pathLst>
                <a:path w="405206" h="141859">
                  <a:moveTo>
                    <a:pt x="0" y="0"/>
                  </a:moveTo>
                  <a:lnTo>
                    <a:pt x="405206" y="0"/>
                  </a:lnTo>
                  <a:lnTo>
                    <a:pt x="405206" y="141859"/>
                  </a:lnTo>
                  <a:lnTo>
                    <a:pt x="0" y="141859"/>
                  </a:lnTo>
                  <a:close/>
                </a:path>
              </a:pathLst>
            </a:custGeom>
            <a:solidFill>
              <a:srgbClr val="443023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405206" cy="1990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-10800000">
            <a:off x="9399685" y="-347721"/>
            <a:ext cx="532129" cy="2941746"/>
            <a:chOff x="0" y="0"/>
            <a:chExt cx="140149" cy="77478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40149" cy="774781"/>
            </a:xfrm>
            <a:custGeom>
              <a:avLst/>
              <a:gdLst/>
              <a:ahLst/>
              <a:cxnLst/>
              <a:rect l="l" t="t" r="r" b="b"/>
              <a:pathLst>
                <a:path w="140149" h="774781">
                  <a:moveTo>
                    <a:pt x="0" y="0"/>
                  </a:moveTo>
                  <a:lnTo>
                    <a:pt x="140149" y="0"/>
                  </a:lnTo>
                  <a:lnTo>
                    <a:pt x="140149" y="774781"/>
                  </a:lnTo>
                  <a:lnTo>
                    <a:pt x="0" y="774781"/>
                  </a:lnTo>
                  <a:close/>
                </a:path>
              </a:pathLst>
            </a:custGeom>
            <a:solidFill>
              <a:srgbClr val="443023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140149" cy="8319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 rot="-10800000">
            <a:off x="17755871" y="8312002"/>
            <a:ext cx="532129" cy="2941746"/>
            <a:chOff x="0" y="0"/>
            <a:chExt cx="140149" cy="774781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40149" cy="774781"/>
            </a:xfrm>
            <a:custGeom>
              <a:avLst/>
              <a:gdLst/>
              <a:ahLst/>
              <a:cxnLst/>
              <a:rect l="l" t="t" r="r" b="b"/>
              <a:pathLst>
                <a:path w="140149" h="774781">
                  <a:moveTo>
                    <a:pt x="0" y="0"/>
                  </a:moveTo>
                  <a:lnTo>
                    <a:pt x="140149" y="0"/>
                  </a:lnTo>
                  <a:lnTo>
                    <a:pt x="140149" y="774781"/>
                  </a:lnTo>
                  <a:lnTo>
                    <a:pt x="0" y="774781"/>
                  </a:lnTo>
                  <a:close/>
                </a:path>
              </a:pathLst>
            </a:custGeom>
            <a:solidFill>
              <a:srgbClr val="382D07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57150"/>
              <a:ext cx="140149" cy="8319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7357329" y="3438276"/>
            <a:ext cx="2679261" cy="1975875"/>
            <a:chOff x="0" y="0"/>
            <a:chExt cx="705649" cy="520395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705649" cy="520395"/>
            </a:xfrm>
            <a:custGeom>
              <a:avLst/>
              <a:gdLst/>
              <a:ahLst/>
              <a:cxnLst/>
              <a:rect l="l" t="t" r="r" b="b"/>
              <a:pathLst>
                <a:path w="705649" h="520395">
                  <a:moveTo>
                    <a:pt x="705649" y="260198"/>
                  </a:moveTo>
                  <a:lnTo>
                    <a:pt x="299249" y="0"/>
                  </a:lnTo>
                  <a:lnTo>
                    <a:pt x="299249" y="203200"/>
                  </a:lnTo>
                  <a:lnTo>
                    <a:pt x="0" y="203200"/>
                  </a:lnTo>
                  <a:lnTo>
                    <a:pt x="0" y="317195"/>
                  </a:lnTo>
                  <a:lnTo>
                    <a:pt x="299249" y="317195"/>
                  </a:lnTo>
                  <a:lnTo>
                    <a:pt x="299249" y="520395"/>
                  </a:lnTo>
                  <a:lnTo>
                    <a:pt x="705649" y="260198"/>
                  </a:lnTo>
                  <a:close/>
                </a:path>
              </a:pathLst>
            </a:custGeom>
            <a:solidFill>
              <a:srgbClr val="443023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146050"/>
              <a:ext cx="604049" cy="1711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aphicFrame>
        <p:nvGraphicFramePr>
          <p:cNvPr id="17" name="Table 17"/>
          <p:cNvGraphicFramePr>
            <a:graphicFrameLocks noGrp="1"/>
          </p:cNvGraphicFramePr>
          <p:nvPr/>
        </p:nvGraphicFramePr>
        <p:xfrm>
          <a:off x="0" y="-176768"/>
          <a:ext cx="8402820" cy="1129792"/>
        </p:xfrm>
        <a:graphic>
          <a:graphicData uri="http://schemas.openxmlformats.org/drawingml/2006/table">
            <a:tbl>
              <a:tblPr/>
              <a:tblGrid>
                <a:gridCol w="84028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87855">
                <a:tc>
                  <a:txBody>
                    <a:bodyPr/>
                    <a:lstStyle/>
                    <a:p>
                      <a:pPr algn="l">
                        <a:lnSpc>
                          <a:spcPts val="6300"/>
                        </a:lnSpc>
                        <a:defRPr/>
                      </a:pPr>
                      <a:r>
                        <a:rPr lang="en-US" sz="4500">
                          <a:solidFill>
                            <a:srgbClr val="000000"/>
                          </a:solidFill>
                          <a:latin typeface="The Seasons"/>
                          <a:ea typeface="The Seasons"/>
                          <a:cs typeface="The Seasons"/>
                          <a:sym typeface="The Seasons"/>
                        </a:rPr>
                        <a:t>what is occupancy by day type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8" name="Freeform 18"/>
          <p:cNvSpPr/>
          <p:nvPr/>
        </p:nvSpPr>
        <p:spPr>
          <a:xfrm>
            <a:off x="427541" y="2156563"/>
            <a:ext cx="6829077" cy="3282363"/>
          </a:xfrm>
          <a:custGeom>
            <a:avLst/>
            <a:gdLst/>
            <a:ahLst/>
            <a:cxnLst/>
            <a:rect l="l" t="t" r="r" b="b"/>
            <a:pathLst>
              <a:path w="6829077" h="3282363">
                <a:moveTo>
                  <a:pt x="0" y="0"/>
                </a:moveTo>
                <a:lnTo>
                  <a:pt x="6829078" y="0"/>
                </a:lnTo>
                <a:lnTo>
                  <a:pt x="6829078" y="3282363"/>
                </a:lnTo>
                <a:lnTo>
                  <a:pt x="0" y="328236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277998" y="6442505"/>
            <a:ext cx="8866002" cy="2773252"/>
          </a:xfrm>
          <a:custGeom>
            <a:avLst/>
            <a:gdLst/>
            <a:ahLst/>
            <a:cxnLst/>
            <a:rect l="l" t="t" r="r" b="b"/>
            <a:pathLst>
              <a:path w="8866002" h="2773252">
                <a:moveTo>
                  <a:pt x="0" y="0"/>
                </a:moveTo>
                <a:lnTo>
                  <a:pt x="8866002" y="0"/>
                </a:lnTo>
                <a:lnTo>
                  <a:pt x="8866002" y="2773252"/>
                </a:lnTo>
                <a:lnTo>
                  <a:pt x="0" y="277325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10036590" y="2594025"/>
            <a:ext cx="8278241" cy="3848480"/>
          </a:xfrm>
          <a:custGeom>
            <a:avLst/>
            <a:gdLst/>
            <a:ahLst/>
            <a:cxnLst/>
            <a:rect l="l" t="t" r="r" b="b"/>
            <a:pathLst>
              <a:path w="8278241" h="3848480">
                <a:moveTo>
                  <a:pt x="0" y="0"/>
                </a:moveTo>
                <a:lnTo>
                  <a:pt x="8278240" y="0"/>
                </a:lnTo>
                <a:lnTo>
                  <a:pt x="8278240" y="3848480"/>
                </a:lnTo>
                <a:lnTo>
                  <a:pt x="0" y="38484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21" name="TextBox 21"/>
          <p:cNvSpPr txBox="1"/>
          <p:nvPr/>
        </p:nvSpPr>
        <p:spPr>
          <a:xfrm>
            <a:off x="10398540" y="318457"/>
            <a:ext cx="4020694" cy="4689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33"/>
              </a:lnSpc>
            </a:pPr>
            <a:r>
              <a:rPr lang="en-US" sz="3271">
                <a:solidFill>
                  <a:srgbClr val="3D3789"/>
                </a:solidFill>
                <a:latin typeface="Antic Bold"/>
                <a:ea typeface="Antic Bold"/>
                <a:cs typeface="Antic Bold"/>
                <a:sym typeface="Antic Bold"/>
              </a:rPr>
              <a:t>Power BI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</TotalTime>
  <Words>553</Words>
  <Application>Microsoft Office PowerPoint</Application>
  <PresentationFormat>Custom</PresentationFormat>
  <Paragraphs>94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4" baseType="lpstr">
      <vt:lpstr>Poppins</vt:lpstr>
      <vt:lpstr>Poppins Bold Italics</vt:lpstr>
      <vt:lpstr>Arial</vt:lpstr>
      <vt:lpstr>The Seasons</vt:lpstr>
      <vt:lpstr>Antic Bold</vt:lpstr>
      <vt:lpstr>Poppins Italics</vt:lpstr>
      <vt:lpstr>Calibri</vt:lpstr>
      <vt:lpstr>The Seasons Bold</vt:lpstr>
      <vt:lpstr>Poppins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SQL+POWER BI Project</dc:title>
  <dc:creator>kajal barale</dc:creator>
  <cp:lastModifiedBy>Sonai Gujja</cp:lastModifiedBy>
  <cp:revision>3</cp:revision>
  <dcterms:created xsi:type="dcterms:W3CDTF">2006-08-16T00:00:00Z</dcterms:created>
  <dcterms:modified xsi:type="dcterms:W3CDTF">2025-05-15T10:36:43Z</dcterms:modified>
  <dc:identifier>DAGPDXUGTcQ</dc:identifier>
</cp:coreProperties>
</file>